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5" r:id="rId1"/>
  </p:sldMasterIdLst>
  <p:notesMasterIdLst>
    <p:notesMasterId r:id="rId6"/>
  </p:notesMasterIdLst>
  <p:sldIdLst>
    <p:sldId id="258" r:id="rId2"/>
    <p:sldId id="260" r:id="rId3"/>
    <p:sldId id="261" r:id="rId4"/>
    <p:sldId id="262" r:id="rId5"/>
  </p:sldIdLst>
  <p:sldSz cx="5327650" cy="75596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16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261C"/>
    <a:srgbClr val="D950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757"/>
  </p:normalViewPr>
  <p:slideViewPr>
    <p:cSldViewPr snapToGrid="0" snapToObjects="1" showGuides="1">
      <p:cViewPr varScale="1">
        <p:scale>
          <a:sx n="93" d="100"/>
          <a:sy n="93" d="100"/>
        </p:scale>
        <p:origin x="3112" y="216"/>
      </p:cViewPr>
      <p:guideLst>
        <p:guide orient="horz" pos="2381"/>
        <p:guide pos="16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5C119-4828-3640-A3DE-54283C87FF21}" type="datetimeFigureOut">
              <a:rPr lang="en-US" smtClean="0"/>
              <a:t>8/29/26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41563" y="1143000"/>
            <a:ext cx="21748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F9303-D809-484B-97E5-B4ACFEF88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334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1F9303-D809-484B-97E5-B4ACFEF889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836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B3FC0-7C94-2142-A1CC-529270470E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956" y="1237197"/>
            <a:ext cx="3995738" cy="2631887"/>
          </a:xfrm>
        </p:spPr>
        <p:txBody>
          <a:bodyPr anchor="b"/>
          <a:lstStyle>
            <a:lvl1pPr algn="ctr">
              <a:defRPr sz="262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995C0F-C996-5F41-8BBB-0241A68645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956" y="3970580"/>
            <a:ext cx="3995738" cy="1825171"/>
          </a:xfrm>
        </p:spPr>
        <p:txBody>
          <a:bodyPr/>
          <a:lstStyle>
            <a:lvl1pPr marL="0" indent="0" algn="ctr">
              <a:buNone/>
              <a:defRPr sz="1049"/>
            </a:lvl1pPr>
            <a:lvl2pPr marL="199796" indent="0" algn="ctr">
              <a:buNone/>
              <a:defRPr sz="874"/>
            </a:lvl2pPr>
            <a:lvl3pPr marL="399593" indent="0" algn="ctr">
              <a:buNone/>
              <a:defRPr sz="787"/>
            </a:lvl3pPr>
            <a:lvl4pPr marL="599389" indent="0" algn="ctr">
              <a:buNone/>
              <a:defRPr sz="699"/>
            </a:lvl4pPr>
            <a:lvl5pPr marL="799186" indent="0" algn="ctr">
              <a:buNone/>
              <a:defRPr sz="699"/>
            </a:lvl5pPr>
            <a:lvl6pPr marL="998982" indent="0" algn="ctr">
              <a:buNone/>
              <a:defRPr sz="699"/>
            </a:lvl6pPr>
            <a:lvl7pPr marL="1198778" indent="0" algn="ctr">
              <a:buNone/>
              <a:defRPr sz="699"/>
            </a:lvl7pPr>
            <a:lvl8pPr marL="1398575" indent="0" algn="ctr">
              <a:buNone/>
              <a:defRPr sz="699"/>
            </a:lvl8pPr>
            <a:lvl9pPr marL="1598371" indent="0" algn="ctr">
              <a:buNone/>
              <a:defRPr sz="699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1AC296-4E61-794B-82A9-59CECCBEE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B3F6B5-F1C1-E34A-B8E1-CE067CF9A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AFF42-13DB-624D-BD71-554F3DBC6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958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3712E-3FB4-0441-AB52-76DB12F1C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D47A5-51E7-0E4D-B778-62E5E41BD7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6B6B3C-B812-294B-B1AD-ABEB15874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CD720-D853-834D-B1D8-5107B7E82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EDF2D-DE8F-2C4F-89D0-CAE98E45A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909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97DB4-2814-AA4E-A30B-EF5368701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01" y="1884670"/>
            <a:ext cx="4595098" cy="3144614"/>
          </a:xfrm>
        </p:spPr>
        <p:txBody>
          <a:bodyPr anchor="b"/>
          <a:lstStyle>
            <a:lvl1pPr>
              <a:defRPr sz="2622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2C9BF1-4AB8-534D-B51F-311D62738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501" y="5059034"/>
            <a:ext cx="4595098" cy="1653678"/>
          </a:xfrm>
        </p:spPr>
        <p:txBody>
          <a:bodyPr/>
          <a:lstStyle>
            <a:lvl1pPr marL="0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1pPr>
            <a:lvl2pPr marL="199796" indent="0">
              <a:buNone/>
              <a:defRPr sz="874">
                <a:solidFill>
                  <a:schemeClr val="tx1">
                    <a:tint val="75000"/>
                  </a:schemeClr>
                </a:solidFill>
              </a:defRPr>
            </a:lvl2pPr>
            <a:lvl3pPr marL="399593" indent="0">
              <a:buNone/>
              <a:defRPr sz="787">
                <a:solidFill>
                  <a:schemeClr val="tx1">
                    <a:tint val="75000"/>
                  </a:schemeClr>
                </a:solidFill>
              </a:defRPr>
            </a:lvl3pPr>
            <a:lvl4pPr marL="599389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4pPr>
            <a:lvl5pPr marL="799186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5pPr>
            <a:lvl6pPr marL="998982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6pPr>
            <a:lvl7pPr marL="1198778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7pPr>
            <a:lvl8pPr marL="1398575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8pPr>
            <a:lvl9pPr marL="1598371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32FF0-696B-8941-B7E5-42E2D9636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2AE9F7-61E4-0B45-AAD0-D7085202C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A9A3C-8782-E542-8F8B-451BBAA6A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255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DC9D0-0CF2-7149-91AA-5E6A76475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7A253-A05E-284E-9ABD-5D6A37D56A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6276" y="2012414"/>
            <a:ext cx="226425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BA495D-F38C-1649-89EA-67F7C905E7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97123" y="2012414"/>
            <a:ext cx="226425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13F5A5-C4AB-484D-B5D8-1B1B591DC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8/29/26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C5DDF9-3038-1F48-A82D-4677EA405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5A2791-609C-064D-A8EF-CF6DB7B92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422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63EF4-92E6-D946-AD16-61E1CC3EF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70" y="402483"/>
            <a:ext cx="4595098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259BA0-FC56-6D4D-881F-A72F06D70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6970" y="1853171"/>
            <a:ext cx="2253845" cy="908210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796" indent="0">
              <a:buNone/>
              <a:defRPr sz="874" b="1"/>
            </a:lvl2pPr>
            <a:lvl3pPr marL="399593" indent="0">
              <a:buNone/>
              <a:defRPr sz="787" b="1"/>
            </a:lvl3pPr>
            <a:lvl4pPr marL="599389" indent="0">
              <a:buNone/>
              <a:defRPr sz="699" b="1"/>
            </a:lvl4pPr>
            <a:lvl5pPr marL="799186" indent="0">
              <a:buNone/>
              <a:defRPr sz="699" b="1"/>
            </a:lvl5pPr>
            <a:lvl6pPr marL="998982" indent="0">
              <a:buNone/>
              <a:defRPr sz="699" b="1"/>
            </a:lvl6pPr>
            <a:lvl7pPr marL="1198778" indent="0">
              <a:buNone/>
              <a:defRPr sz="699" b="1"/>
            </a:lvl7pPr>
            <a:lvl8pPr marL="1398575" indent="0">
              <a:buNone/>
              <a:defRPr sz="699" b="1"/>
            </a:lvl8pPr>
            <a:lvl9pPr marL="1598371" indent="0">
              <a:buNone/>
              <a:defRPr sz="699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21BBBB-7508-254D-A66F-0879EE0BA7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6970" y="2761381"/>
            <a:ext cx="2253845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44EFB8-2AFD-514A-99E3-7E8A12A401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697123" y="1853171"/>
            <a:ext cx="2264945" cy="908210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796" indent="0">
              <a:buNone/>
              <a:defRPr sz="874" b="1"/>
            </a:lvl2pPr>
            <a:lvl3pPr marL="399593" indent="0">
              <a:buNone/>
              <a:defRPr sz="787" b="1"/>
            </a:lvl3pPr>
            <a:lvl4pPr marL="599389" indent="0">
              <a:buNone/>
              <a:defRPr sz="699" b="1"/>
            </a:lvl4pPr>
            <a:lvl5pPr marL="799186" indent="0">
              <a:buNone/>
              <a:defRPr sz="699" b="1"/>
            </a:lvl5pPr>
            <a:lvl6pPr marL="998982" indent="0">
              <a:buNone/>
              <a:defRPr sz="699" b="1"/>
            </a:lvl6pPr>
            <a:lvl7pPr marL="1198778" indent="0">
              <a:buNone/>
              <a:defRPr sz="699" b="1"/>
            </a:lvl7pPr>
            <a:lvl8pPr marL="1398575" indent="0">
              <a:buNone/>
              <a:defRPr sz="699" b="1"/>
            </a:lvl8pPr>
            <a:lvl9pPr marL="1598371" indent="0">
              <a:buNone/>
              <a:defRPr sz="699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49EF9D-CC80-CC4D-A717-6CAF7CD96C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697123" y="2761381"/>
            <a:ext cx="2264945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0ED037-DA21-D947-803B-0B48D3AA3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8/29/26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EB3636-2445-1346-8C90-1B791351A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578208-297E-6E44-90CC-99FCE4A58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830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EB917-3B7D-0F4B-A7CB-7BD68EF96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BA6DEF-93A6-C341-815D-42C5F42EB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8/29/26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F4A10F-3D7E-FF46-8E2E-6B169C2A4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5A4FA3-9624-B149-BA91-0E417A57F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842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CE3EB8-A8ED-1046-AD70-E8CA2F380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8/29/26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259895-6DB4-6540-9844-136DF6480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7D564F-114C-EF4D-BBEF-1844C6EE5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040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BE908-BC61-0A41-A46E-C1E508163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398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CFBF5-692F-E547-9646-E2385CFC5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4945" y="1088454"/>
            <a:ext cx="2697123" cy="5372269"/>
          </a:xfrm>
        </p:spPr>
        <p:txBody>
          <a:bodyPr/>
          <a:lstStyle>
            <a:lvl1pPr>
              <a:defRPr sz="1398"/>
            </a:lvl1pPr>
            <a:lvl2pPr>
              <a:defRPr sz="1224"/>
            </a:lvl2pPr>
            <a:lvl3pPr>
              <a:defRPr sz="1049"/>
            </a:lvl3pPr>
            <a:lvl4pPr>
              <a:defRPr sz="874"/>
            </a:lvl4pPr>
            <a:lvl5pPr>
              <a:defRPr sz="874"/>
            </a:lvl5pPr>
            <a:lvl6pPr>
              <a:defRPr sz="874"/>
            </a:lvl6pPr>
            <a:lvl7pPr>
              <a:defRPr sz="874"/>
            </a:lvl7pPr>
            <a:lvl8pPr>
              <a:defRPr sz="874"/>
            </a:lvl8pPr>
            <a:lvl9pPr>
              <a:defRPr sz="874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98173-E832-5343-B94B-0E2C1AB0A4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699"/>
            </a:lvl1pPr>
            <a:lvl2pPr marL="199796" indent="0">
              <a:buNone/>
              <a:defRPr sz="612"/>
            </a:lvl2pPr>
            <a:lvl3pPr marL="399593" indent="0">
              <a:buNone/>
              <a:defRPr sz="524"/>
            </a:lvl3pPr>
            <a:lvl4pPr marL="599389" indent="0">
              <a:buNone/>
              <a:defRPr sz="437"/>
            </a:lvl4pPr>
            <a:lvl5pPr marL="799186" indent="0">
              <a:buNone/>
              <a:defRPr sz="437"/>
            </a:lvl5pPr>
            <a:lvl6pPr marL="998982" indent="0">
              <a:buNone/>
              <a:defRPr sz="437"/>
            </a:lvl6pPr>
            <a:lvl7pPr marL="1198778" indent="0">
              <a:buNone/>
              <a:defRPr sz="437"/>
            </a:lvl7pPr>
            <a:lvl8pPr marL="1398575" indent="0">
              <a:buNone/>
              <a:defRPr sz="437"/>
            </a:lvl8pPr>
            <a:lvl9pPr marL="1598371" indent="0">
              <a:buNone/>
              <a:defRPr sz="43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0338D3-1C22-0D48-94B3-6B4CEF04A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8/29/26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535478-66AE-0D46-8585-365E75B42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4FC1E3-2034-6A44-A963-393479135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04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002A7-52CA-CE44-8E31-7A4429E6C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398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F1615-0B7E-4046-A46C-D64C7D7137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264945" y="1088454"/>
            <a:ext cx="2697123" cy="5372269"/>
          </a:xfrm>
        </p:spPr>
        <p:txBody>
          <a:bodyPr/>
          <a:lstStyle>
            <a:lvl1pPr marL="0" indent="0">
              <a:buNone/>
              <a:defRPr sz="1398"/>
            </a:lvl1pPr>
            <a:lvl2pPr marL="199796" indent="0">
              <a:buNone/>
              <a:defRPr sz="1224"/>
            </a:lvl2pPr>
            <a:lvl3pPr marL="399593" indent="0">
              <a:buNone/>
              <a:defRPr sz="1049"/>
            </a:lvl3pPr>
            <a:lvl4pPr marL="599389" indent="0">
              <a:buNone/>
              <a:defRPr sz="874"/>
            </a:lvl4pPr>
            <a:lvl5pPr marL="799186" indent="0">
              <a:buNone/>
              <a:defRPr sz="874"/>
            </a:lvl5pPr>
            <a:lvl6pPr marL="998982" indent="0">
              <a:buNone/>
              <a:defRPr sz="874"/>
            </a:lvl6pPr>
            <a:lvl7pPr marL="1198778" indent="0">
              <a:buNone/>
              <a:defRPr sz="874"/>
            </a:lvl7pPr>
            <a:lvl8pPr marL="1398575" indent="0">
              <a:buNone/>
              <a:defRPr sz="874"/>
            </a:lvl8pPr>
            <a:lvl9pPr marL="1598371" indent="0">
              <a:buNone/>
              <a:defRPr sz="874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D0096-F947-234D-999E-306CFEF1D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699"/>
            </a:lvl1pPr>
            <a:lvl2pPr marL="199796" indent="0">
              <a:buNone/>
              <a:defRPr sz="612"/>
            </a:lvl2pPr>
            <a:lvl3pPr marL="399593" indent="0">
              <a:buNone/>
              <a:defRPr sz="524"/>
            </a:lvl3pPr>
            <a:lvl4pPr marL="599389" indent="0">
              <a:buNone/>
              <a:defRPr sz="437"/>
            </a:lvl4pPr>
            <a:lvl5pPr marL="799186" indent="0">
              <a:buNone/>
              <a:defRPr sz="437"/>
            </a:lvl5pPr>
            <a:lvl6pPr marL="998982" indent="0">
              <a:buNone/>
              <a:defRPr sz="437"/>
            </a:lvl6pPr>
            <a:lvl7pPr marL="1198778" indent="0">
              <a:buNone/>
              <a:defRPr sz="437"/>
            </a:lvl7pPr>
            <a:lvl8pPr marL="1398575" indent="0">
              <a:buNone/>
              <a:defRPr sz="437"/>
            </a:lvl8pPr>
            <a:lvl9pPr marL="1598371" indent="0">
              <a:buNone/>
              <a:defRPr sz="43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A75CF-5E00-6749-BDBF-4AEE0E695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8/29/26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80B4D3-2C05-A249-88F2-E104B88C5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0F900-A99A-404A-9B87-ECA055369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546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7EB8D-E857-9245-BA69-B54727DD9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B1C2F2-6733-2D4C-9EFC-BF9A011BEC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20A2A-EB11-E745-8DC4-8FB8451AC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54953-BC57-064E-BE68-87FE1D073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E94DC-6D78-814A-937A-75FE9BB28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500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F93E4C-C41C-204B-A0C8-399B482C6F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3812599" y="402483"/>
            <a:ext cx="1148775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A455F7-A864-F14B-B9FD-35C70EBF0A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66276" y="402483"/>
            <a:ext cx="3379728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2275B-DC78-E446-97FB-C0E3841F7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C5387-D058-B04E-AF24-8A00850FA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F76021-30A4-384B-9D7A-BDA21DD64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379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5C4368-0987-6E4A-A71D-EAF88D0C30A5}"/>
              </a:ext>
            </a:extLst>
          </p:cNvPr>
          <p:cNvSpPr/>
          <p:nvPr userDrawn="1"/>
        </p:nvSpPr>
        <p:spPr>
          <a:xfrm>
            <a:off x="196907" y="7259758"/>
            <a:ext cx="4931601" cy="190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NZ" sz="627" dirty="0">
                <a:solidFill>
                  <a:srgbClr val="30261C"/>
                </a:solidFill>
                <a:effectLst/>
                <a:latin typeface="Alte Haas Grotesk" panose="02000503000000020004" pitchFamily="2" charset="77"/>
              </a:rPr>
              <a:t>09 296 9027 | </a:t>
            </a:r>
            <a:r>
              <a:rPr lang="en-NZ" sz="627" b="0" dirty="0">
                <a:solidFill>
                  <a:srgbClr val="30261C"/>
                </a:solidFill>
                <a:effectLst/>
                <a:latin typeface="Alte Haas Grotesk" panose="02000503000000020004" pitchFamily="2" charset="77"/>
              </a:rPr>
              <a:t>bookings</a:t>
            </a:r>
            <a:r>
              <a:rPr lang="en-NZ" sz="627" dirty="0">
                <a:solidFill>
                  <a:srgbClr val="30261C"/>
                </a:solidFill>
                <a:effectLst/>
                <a:latin typeface="Alte Haas Grotesk" panose="02000503000000020004" pitchFamily="2" charset="77"/>
              </a:rPr>
              <a:t>@redearthbistro.co.nz | www.redearthbistro.co.nz | Facebook / Instagram: @</a:t>
            </a:r>
            <a:r>
              <a:rPr lang="en-NZ" sz="627" dirty="0" err="1">
                <a:solidFill>
                  <a:srgbClr val="30261C"/>
                </a:solidFill>
                <a:effectLst/>
                <a:latin typeface="Alte Haas Grotesk" panose="02000503000000020004" pitchFamily="2" charset="77"/>
              </a:rPr>
              <a:t>redearthbistro</a:t>
            </a:r>
            <a:endParaRPr lang="en-NZ" sz="627" dirty="0">
              <a:solidFill>
                <a:srgbClr val="30261C"/>
              </a:solidFill>
              <a:effectLst/>
              <a:latin typeface="Alte Haas Grotesk" panose="02000503000000020004" pitchFamily="2" charset="77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91FD87-37A5-0746-A551-93D568BDBE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04303" y="228316"/>
            <a:ext cx="1319047" cy="10586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F962D3-443F-6441-9865-13546CAA99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1526628" y="2653362"/>
            <a:ext cx="2274394" cy="225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5C4368-0987-6E4A-A71D-EAF88D0C30A5}"/>
              </a:ext>
            </a:extLst>
          </p:cNvPr>
          <p:cNvSpPr/>
          <p:nvPr userDrawn="1"/>
        </p:nvSpPr>
        <p:spPr>
          <a:xfrm>
            <a:off x="196907" y="7259758"/>
            <a:ext cx="4931601" cy="190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NZ" sz="627" dirty="0">
                <a:solidFill>
                  <a:srgbClr val="30261C"/>
                </a:solidFill>
                <a:effectLst/>
                <a:latin typeface="Alte Haas Grotesk" panose="02000503000000020004" pitchFamily="2" charset="77"/>
              </a:rPr>
              <a:t>09 296 9027 | </a:t>
            </a:r>
            <a:r>
              <a:rPr lang="en-NZ" sz="627" b="0" dirty="0">
                <a:solidFill>
                  <a:srgbClr val="30261C"/>
                </a:solidFill>
                <a:effectLst/>
                <a:latin typeface="Alte Haas Grotesk" panose="02000503000000020004" pitchFamily="2" charset="77"/>
              </a:rPr>
              <a:t>bookings</a:t>
            </a:r>
            <a:r>
              <a:rPr lang="en-NZ" sz="627" dirty="0">
                <a:solidFill>
                  <a:srgbClr val="30261C"/>
                </a:solidFill>
                <a:effectLst/>
                <a:latin typeface="Alte Haas Grotesk" panose="02000503000000020004" pitchFamily="2" charset="77"/>
              </a:rPr>
              <a:t>@redearthbistro.co.nz | www.redearthbistro.co.nz | Facebook / Instagram: @</a:t>
            </a:r>
            <a:r>
              <a:rPr lang="en-NZ" sz="627" dirty="0" err="1">
                <a:solidFill>
                  <a:srgbClr val="30261C"/>
                </a:solidFill>
                <a:effectLst/>
                <a:latin typeface="Alte Haas Grotesk" panose="02000503000000020004" pitchFamily="2" charset="77"/>
              </a:rPr>
              <a:t>redearthbistro</a:t>
            </a:r>
            <a:endParaRPr lang="en-NZ" sz="627" dirty="0">
              <a:solidFill>
                <a:srgbClr val="30261C"/>
              </a:solidFill>
              <a:effectLst/>
              <a:latin typeface="Alte Haas Grotesk" panose="02000503000000020004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D52A54-151F-994E-8C73-484D468AD0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000"/>
          </a:blip>
          <a:stretch>
            <a:fillRect/>
          </a:stretch>
        </p:blipFill>
        <p:spPr>
          <a:xfrm>
            <a:off x="1526628" y="2653362"/>
            <a:ext cx="2274394" cy="225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486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E36208-EAD6-8E4E-A272-88B5226B3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276" y="402483"/>
            <a:ext cx="4595098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58546-6D30-8245-88A1-CEADB7E5F7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6276" y="2012414"/>
            <a:ext cx="4595098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85BE8-BDD2-C14B-B35C-0D1A29D4D0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6276" y="7006699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8/29/26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89E4C-E19B-5E45-8302-92ED24D2E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64784" y="7006699"/>
            <a:ext cx="1798082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90334-9546-CC4B-AECD-582A5429E2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2653" y="7006699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924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662" r:id="rId13"/>
  </p:sldLayoutIdLst>
  <p:txStyles>
    <p:titleStyle>
      <a:lvl1pPr algn="l" defTabSz="399593" rtl="0" eaLnBrk="1" latinLnBrk="0" hangingPunct="1">
        <a:lnSpc>
          <a:spcPct val="90000"/>
        </a:lnSpc>
        <a:spcBef>
          <a:spcPct val="0"/>
        </a:spcBef>
        <a:buNone/>
        <a:defRPr sz="1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9898" indent="-99898" algn="l" defTabSz="399593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224" kern="1200">
          <a:solidFill>
            <a:schemeClr val="tx1"/>
          </a:solidFill>
          <a:latin typeface="+mn-lt"/>
          <a:ea typeface="+mn-ea"/>
          <a:cs typeface="+mn-cs"/>
        </a:defRPr>
      </a:lvl1pPr>
      <a:lvl2pPr marL="299695" indent="-99898" algn="l" defTabSz="399593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499491" indent="-99898" algn="l" defTabSz="399593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874" kern="1200">
          <a:solidFill>
            <a:schemeClr val="tx1"/>
          </a:solidFill>
          <a:latin typeface="+mn-lt"/>
          <a:ea typeface="+mn-ea"/>
          <a:cs typeface="+mn-cs"/>
        </a:defRPr>
      </a:lvl3pPr>
      <a:lvl4pPr marL="699287" indent="-99898" algn="l" defTabSz="399593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899084" indent="-99898" algn="l" defTabSz="399593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1098880" indent="-99898" algn="l" defTabSz="399593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298677" indent="-99898" algn="l" defTabSz="399593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498473" indent="-99898" algn="l" defTabSz="399593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698269" indent="-99898" algn="l" defTabSz="399593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9593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1pPr>
      <a:lvl2pPr marL="199796" algn="l" defTabSz="399593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2pPr>
      <a:lvl3pPr marL="399593" algn="l" defTabSz="399593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3pPr>
      <a:lvl4pPr marL="599389" algn="l" defTabSz="399593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799186" algn="l" defTabSz="399593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998982" algn="l" defTabSz="399593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198778" algn="l" defTabSz="399593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398575" algn="l" defTabSz="399593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598371" algn="l" defTabSz="399593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Royal_British_Legion's_Paper_Poppy_-_white_background.jpg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EF95443-CBBB-0742-9880-18CAEC62DE75}"/>
              </a:ext>
            </a:extLst>
          </p:cNvPr>
          <p:cNvSpPr/>
          <p:nvPr/>
        </p:nvSpPr>
        <p:spPr>
          <a:xfrm>
            <a:off x="432248" y="1648863"/>
            <a:ext cx="4463156" cy="5410889"/>
          </a:xfrm>
          <a:prstGeom prst="rect">
            <a:avLst/>
          </a:prstGeom>
          <a:noFill/>
          <a:ln w="6350" cmpd="sng">
            <a:solidFill>
              <a:srgbClr val="3026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92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6CF218-B0DD-B449-91FD-EB14550943CC}"/>
              </a:ext>
            </a:extLst>
          </p:cNvPr>
          <p:cNvSpPr txBox="1"/>
          <p:nvPr/>
        </p:nvSpPr>
        <p:spPr>
          <a:xfrm>
            <a:off x="505760" y="2809575"/>
            <a:ext cx="2158067" cy="20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933720">
              <a:spcBef>
                <a:spcPts val="838"/>
              </a:spcBef>
              <a:spcAft>
                <a:spcPts val="279"/>
              </a:spcAft>
              <a:tabLst>
                <a:tab pos="1883493" algn="r"/>
              </a:tabLst>
            </a:pPr>
            <a:r>
              <a:rPr lang="en-US" sz="767" dirty="0">
                <a:solidFill>
                  <a:srgbClr val="30261C"/>
                </a:solidFill>
                <a:latin typeface="Alte Haas Grotesk" panose="02000503000000020004" pitchFamily="2" charset="77"/>
              </a:rPr>
              <a:t>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A7B023-F0F6-6645-954C-F7146F2570C2}"/>
              </a:ext>
            </a:extLst>
          </p:cNvPr>
          <p:cNvSpPr txBox="1"/>
          <p:nvPr/>
        </p:nvSpPr>
        <p:spPr>
          <a:xfrm>
            <a:off x="1802888" y="1465063"/>
            <a:ext cx="172187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30261C"/>
                </a:solidFill>
                <a:latin typeface="Averia Serif" panose="02000603000000000004" pitchFamily="2" charset="77"/>
              </a:rPr>
              <a:t>Bar Menu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395414-52AB-4C47-9CC7-2844781EED4D}"/>
              </a:ext>
            </a:extLst>
          </p:cNvPr>
          <p:cNvSpPr/>
          <p:nvPr/>
        </p:nvSpPr>
        <p:spPr>
          <a:xfrm>
            <a:off x="570932" y="1654456"/>
            <a:ext cx="418578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NZ" sz="1200" dirty="0">
              <a:latin typeface="Avenir Medium" panose="02000503020000020003" pitchFamily="2" charset="0"/>
            </a:endParaRPr>
          </a:p>
          <a:p>
            <a:pPr algn="ctr"/>
            <a:r>
              <a:rPr lang="en-NZ" sz="1400" dirty="0">
                <a:latin typeface="Avenir Medium" panose="02000503020000020003" pitchFamily="2" charset="0"/>
              </a:rPr>
              <a:t>Garlic bread   14</a:t>
            </a:r>
          </a:p>
          <a:p>
            <a:pPr algn="ctr"/>
            <a:endParaRPr lang="en-NZ" sz="1400" dirty="0">
              <a:latin typeface="Avenir Medium" panose="02000503020000020003" pitchFamily="2" charset="0"/>
            </a:endParaRPr>
          </a:p>
          <a:p>
            <a:pPr algn="ctr"/>
            <a:r>
              <a:rPr lang="en-NZ" sz="1400" dirty="0">
                <a:latin typeface="Avenir Medium" panose="02000503020000020003" pitchFamily="2" charset="0"/>
              </a:rPr>
              <a:t>Bowl of mixed olives 12</a:t>
            </a:r>
          </a:p>
          <a:p>
            <a:pPr algn="ctr"/>
            <a:endParaRPr lang="en-NZ" sz="1400" dirty="0">
              <a:latin typeface="Avenir Medium" panose="02000503020000020003" pitchFamily="2" charset="0"/>
            </a:endParaRPr>
          </a:p>
          <a:p>
            <a:pPr algn="ctr"/>
            <a:r>
              <a:rPr lang="en-NZ" sz="1400" dirty="0">
                <a:latin typeface="Avenir Medium" panose="02000503020000020003" pitchFamily="2" charset="0"/>
              </a:rPr>
              <a:t>Wood fired Turkish </a:t>
            </a:r>
            <a:r>
              <a:rPr lang="en-NZ" sz="1400" dirty="0" err="1">
                <a:latin typeface="Avenir Medium" panose="02000503020000020003" pitchFamily="2" charset="0"/>
              </a:rPr>
              <a:t>pide</a:t>
            </a:r>
            <a:r>
              <a:rPr lang="en-NZ" sz="1400" dirty="0">
                <a:latin typeface="Avenir Medium" panose="02000503020000020003" pitchFamily="2" charset="0"/>
              </a:rPr>
              <a:t> w caramelised </a:t>
            </a:r>
            <a:r>
              <a:rPr lang="en-NZ" sz="1400" dirty="0" err="1">
                <a:latin typeface="Avenir Medium" panose="02000503020000020003" pitchFamily="2" charset="0"/>
              </a:rPr>
              <a:t>onions,dips</a:t>
            </a:r>
            <a:r>
              <a:rPr lang="en-NZ" sz="1400" dirty="0">
                <a:latin typeface="Avenir Medium" panose="02000503020000020003" pitchFamily="2" charset="0"/>
              </a:rPr>
              <a:t>  18.5</a:t>
            </a:r>
            <a:br>
              <a:rPr lang="en-NZ" sz="1400" dirty="0">
                <a:latin typeface="Avenir Medium" panose="02000503020000020003" pitchFamily="2" charset="0"/>
              </a:rPr>
            </a:br>
            <a:endParaRPr lang="en-NZ" sz="1400" dirty="0">
              <a:latin typeface="Avenir Medium" panose="02000503020000020003" pitchFamily="2" charset="0"/>
            </a:endParaRPr>
          </a:p>
          <a:p>
            <a:pPr algn="ctr"/>
            <a:r>
              <a:rPr lang="en-NZ" sz="1400" dirty="0">
                <a:latin typeface="Avenir Medium" panose="02000503020000020003" pitchFamily="2" charset="0"/>
              </a:rPr>
              <a:t>Salt &amp; pepper prawns, wasabi mayonnaise, pickled red onions 28</a:t>
            </a:r>
            <a:br>
              <a:rPr lang="en-NZ" sz="1400" dirty="0">
                <a:latin typeface="Avenir Medium" panose="02000503020000020003" pitchFamily="2" charset="0"/>
              </a:rPr>
            </a:br>
            <a:endParaRPr lang="en-NZ" sz="1400" dirty="0">
              <a:latin typeface="Avenir Medium" panose="02000503020000020003" pitchFamily="2" charset="0"/>
            </a:endParaRPr>
          </a:p>
          <a:p>
            <a:pPr algn="ctr"/>
            <a:r>
              <a:rPr lang="en-NZ" sz="1400" dirty="0">
                <a:latin typeface="Avenir Medium" panose="02000503020000020003" pitchFamily="2" charset="0"/>
              </a:rPr>
              <a:t>Lamb &amp; feta meatballs w pizzaiola sauce 24</a:t>
            </a:r>
          </a:p>
          <a:p>
            <a:pPr algn="ctr"/>
            <a:endParaRPr lang="en-NZ" sz="1400" dirty="0">
              <a:latin typeface="Avenir Medium" panose="02000503020000020003" pitchFamily="2" charset="0"/>
            </a:endParaRPr>
          </a:p>
          <a:p>
            <a:pPr algn="ctr"/>
            <a:r>
              <a:rPr lang="en-NZ" sz="1400" dirty="0">
                <a:latin typeface="Avenir Medium" panose="02000503020000020003" pitchFamily="2" charset="0"/>
              </a:rPr>
              <a:t>Mac `n cheese w ham off the bone   28</a:t>
            </a:r>
          </a:p>
          <a:p>
            <a:pPr algn="ctr"/>
            <a:endParaRPr lang="en-NZ" sz="1400" dirty="0">
              <a:latin typeface="Avenir Medium" panose="02000503020000020003" pitchFamily="2" charset="0"/>
            </a:endParaRPr>
          </a:p>
          <a:p>
            <a:pPr algn="ctr"/>
            <a:r>
              <a:rPr lang="en-NZ" sz="1400" dirty="0">
                <a:latin typeface="Avenir Medium" panose="02000503020000020003" pitchFamily="2" charset="0"/>
              </a:rPr>
              <a:t>Battered Clevedon Coast oysters, remoulade sauce  27</a:t>
            </a:r>
          </a:p>
          <a:p>
            <a:pPr algn="ctr"/>
            <a:br>
              <a:rPr lang="en-NZ" sz="1400" dirty="0">
                <a:latin typeface="Avenir Medium" panose="02000503020000020003" pitchFamily="2" charset="0"/>
              </a:rPr>
            </a:br>
            <a:r>
              <a:rPr lang="en-NZ" sz="1400" dirty="0">
                <a:latin typeface="Avenir Medium" panose="02000503020000020003" pitchFamily="2" charset="0"/>
              </a:rPr>
              <a:t>Seafood chowder w wood fired bread roll, calamari, fish, mussel, prawns saffron</a:t>
            </a:r>
          </a:p>
          <a:p>
            <a:pPr algn="ctr"/>
            <a:r>
              <a:rPr lang="en-NZ" sz="1400" dirty="0">
                <a:latin typeface="Avenir Medium" panose="02000503020000020003" pitchFamily="2" charset="0"/>
              </a:rPr>
              <a:t>28</a:t>
            </a:r>
            <a:br>
              <a:rPr lang="en-NZ" sz="1400" dirty="0">
                <a:latin typeface="Avenir Medium" panose="02000503020000020003" pitchFamily="2" charset="0"/>
              </a:rPr>
            </a:br>
            <a:endParaRPr lang="en-NZ" sz="1400" dirty="0">
              <a:latin typeface="Avenir Medium" panose="02000503020000020003" pitchFamily="2" charset="0"/>
            </a:endParaRPr>
          </a:p>
          <a:p>
            <a:pPr algn="ctr"/>
            <a:r>
              <a:rPr lang="en-NZ" sz="1400" dirty="0">
                <a:latin typeface="Avenir Medium" panose="02000503020000020003" pitchFamily="2" charset="0"/>
              </a:rPr>
              <a:t>Polenta chips w sriracha mayonnaise  20</a:t>
            </a:r>
            <a:br>
              <a:rPr lang="en-NZ" sz="1400" dirty="0">
                <a:latin typeface="Avenir Medium" panose="02000503020000020003" pitchFamily="2" charset="0"/>
              </a:rPr>
            </a:br>
            <a:endParaRPr lang="en-NZ" sz="1400" dirty="0">
              <a:latin typeface="Avenir Medium" panose="02000503020000020003" pitchFamily="2" charset="0"/>
            </a:endParaRPr>
          </a:p>
          <a:p>
            <a:pPr algn="ctr"/>
            <a:r>
              <a:rPr lang="en-NZ" sz="1400" dirty="0">
                <a:latin typeface="Avenir Medium" panose="02000503020000020003" pitchFamily="2" charset="0"/>
              </a:rPr>
              <a:t>Fries w garlic </a:t>
            </a:r>
            <a:r>
              <a:rPr lang="en-NZ" sz="1400">
                <a:latin typeface="Avenir Medium" panose="02000503020000020003" pitchFamily="2" charset="0"/>
              </a:rPr>
              <a:t>aioli   12</a:t>
            </a:r>
            <a:endParaRPr lang="en-NZ" sz="1400" dirty="0">
              <a:latin typeface="Avenir Medium" panose="02000503020000020003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CBBB15-B165-4940-A81D-D3101A97C397}"/>
              </a:ext>
            </a:extLst>
          </p:cNvPr>
          <p:cNvSpPr txBox="1"/>
          <p:nvPr/>
        </p:nvSpPr>
        <p:spPr>
          <a:xfrm>
            <a:off x="-2871989" y="25886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6B2CDD-6306-9546-8E78-7287BEEB2120}"/>
              </a:ext>
            </a:extLst>
          </p:cNvPr>
          <p:cNvSpPr txBox="1"/>
          <p:nvPr/>
        </p:nvSpPr>
        <p:spPr>
          <a:xfrm>
            <a:off x="2027583" y="11927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341CF9-15CE-6248-9A47-0C2243CBCE48}"/>
              </a:ext>
            </a:extLst>
          </p:cNvPr>
          <p:cNvSpPr txBox="1"/>
          <p:nvPr/>
        </p:nvSpPr>
        <p:spPr>
          <a:xfrm>
            <a:off x="1620982" y="-1385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573ED6-1994-DC40-B214-456D5896DAB3}"/>
              </a:ext>
            </a:extLst>
          </p:cNvPr>
          <p:cNvSpPr txBox="1"/>
          <p:nvPr/>
        </p:nvSpPr>
        <p:spPr>
          <a:xfrm>
            <a:off x="5250873" y="73567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F19B80-42A5-AC48-BD47-D525E7D0FCC8}"/>
              </a:ext>
            </a:extLst>
          </p:cNvPr>
          <p:cNvSpPr txBox="1"/>
          <p:nvPr/>
        </p:nvSpPr>
        <p:spPr>
          <a:xfrm>
            <a:off x="5611091" y="74537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907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DBFEE7D-01F2-E445-BCF3-CEAD4A193775}"/>
              </a:ext>
            </a:extLst>
          </p:cNvPr>
          <p:cNvSpPr/>
          <p:nvPr/>
        </p:nvSpPr>
        <p:spPr>
          <a:xfrm>
            <a:off x="521181" y="1381053"/>
            <a:ext cx="4463156" cy="5691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1600" b="1" dirty="0">
                <a:latin typeface="Avenir Light" panose="020B0402020203020204" pitchFamily="34" charset="77"/>
              </a:rPr>
              <a:t>        </a:t>
            </a:r>
            <a:r>
              <a:rPr lang="en-NZ" sz="1600" b="1" dirty="0">
                <a:latin typeface="Eurostile" panose="020B0504020202050204" pitchFamily="34" charset="77"/>
              </a:rPr>
              <a:t>                 Dessert Menu  16  each</a:t>
            </a:r>
          </a:p>
          <a:p>
            <a:pPr algn="ctr"/>
            <a:endParaRPr lang="en-NZ" sz="1200" b="1" dirty="0">
              <a:latin typeface="Avenir Next" panose="020B0503020202020204" pitchFamily="34" charset="0"/>
            </a:endParaRPr>
          </a:p>
          <a:p>
            <a:pPr algn="ctr"/>
            <a:endParaRPr lang="en-NZ" sz="1200" b="1" dirty="0">
              <a:latin typeface="Avenir Next" panose="020B0503020202020204" pitchFamily="34" charset="0"/>
            </a:endParaRPr>
          </a:p>
          <a:p>
            <a:pPr algn="ctr"/>
            <a:endParaRPr lang="en-NZ" sz="1200" b="1" dirty="0">
              <a:latin typeface="Avenir Next" panose="020B0503020202020204" pitchFamily="34" charset="0"/>
            </a:endParaRPr>
          </a:p>
          <a:p>
            <a:pPr algn="ctr"/>
            <a:r>
              <a:rPr lang="en-NZ" sz="1200" b="1" dirty="0">
                <a:latin typeface="Avenir Next" panose="020B0503020202020204" pitchFamily="34" charset="0"/>
              </a:rPr>
              <a:t>Lemoncello crème brulee w vanilla ice cream</a:t>
            </a:r>
          </a:p>
          <a:p>
            <a:pPr algn="ctr"/>
            <a:endParaRPr lang="en-NZ" sz="1200" b="1" dirty="0">
              <a:solidFill>
                <a:srgbClr val="000000"/>
              </a:solidFill>
              <a:latin typeface="Avenir Next" panose="020B0503020202020204" pitchFamily="34" charset="0"/>
            </a:endParaRPr>
          </a:p>
          <a:p>
            <a:pPr algn="ctr"/>
            <a:r>
              <a:rPr lang="en-NZ" sz="1200" b="1" dirty="0">
                <a:solidFill>
                  <a:srgbClr val="000000"/>
                </a:solidFill>
                <a:latin typeface="Avenir Next" panose="020B0503020202020204" pitchFamily="34" charset="0"/>
              </a:rPr>
              <a:t>Tiramisu – layers of mascarpone cheese, sponge fingers, espresso &amp; Marsala w maple walnut ice cream</a:t>
            </a:r>
          </a:p>
          <a:p>
            <a:pPr algn="ctr"/>
            <a:endParaRPr lang="en-NZ" sz="1200" b="1" dirty="0">
              <a:solidFill>
                <a:srgbClr val="000000"/>
              </a:solidFill>
              <a:latin typeface="Avenir Next" panose="020B0503020202020204" pitchFamily="34" charset="0"/>
            </a:endParaRPr>
          </a:p>
          <a:p>
            <a:pPr algn="ctr"/>
            <a:r>
              <a:rPr lang="en-NZ" sz="1200" b="1" dirty="0">
                <a:solidFill>
                  <a:srgbClr val="000000"/>
                </a:solidFill>
                <a:latin typeface="Avenir Next" panose="020B0503020202020204" pitchFamily="34" charset="0"/>
              </a:rPr>
              <a:t>Warm pecan pie w caramel sauce, salted caramel </a:t>
            </a:r>
          </a:p>
          <a:p>
            <a:pPr algn="ctr"/>
            <a:r>
              <a:rPr lang="en-NZ" sz="1200" b="1" dirty="0">
                <a:solidFill>
                  <a:srgbClr val="000000"/>
                </a:solidFill>
                <a:latin typeface="Avenir Next" panose="020B0503020202020204" pitchFamily="34" charset="0"/>
              </a:rPr>
              <a:t>ice cream</a:t>
            </a:r>
          </a:p>
          <a:p>
            <a:pPr algn="ctr"/>
            <a:r>
              <a:rPr lang="en-NZ" sz="1200" b="1" dirty="0">
                <a:solidFill>
                  <a:srgbClr val="000000"/>
                </a:solidFill>
                <a:latin typeface="Avenir Next" panose="020B0503020202020204" pitchFamily="34" charset="0"/>
              </a:rPr>
              <a:t>   </a:t>
            </a:r>
          </a:p>
          <a:p>
            <a:pPr algn="ctr"/>
            <a:r>
              <a:rPr lang="en-NZ" sz="1200" b="1" dirty="0">
                <a:solidFill>
                  <a:srgbClr val="000000"/>
                </a:solidFill>
                <a:latin typeface="Avenir Next" panose="020B0503020202020204" pitchFamily="34" charset="0"/>
              </a:rPr>
              <a:t>Baked cheesecake – we will inform you of today’s flavour</a:t>
            </a:r>
          </a:p>
          <a:p>
            <a:pPr algn="ctr"/>
            <a:endParaRPr lang="en-NZ" sz="1200" b="1" dirty="0">
              <a:solidFill>
                <a:srgbClr val="000000"/>
              </a:solidFill>
              <a:latin typeface="Avenir Next" panose="020B0503020202020204" pitchFamily="34" charset="0"/>
            </a:endParaRPr>
          </a:p>
          <a:p>
            <a:pPr algn="ctr"/>
            <a:r>
              <a:rPr lang="en-NZ" sz="1200" b="1" dirty="0">
                <a:solidFill>
                  <a:srgbClr val="000000"/>
                </a:solidFill>
                <a:latin typeface="Avenir Next" panose="020B0503020202020204" pitchFamily="34" charset="0"/>
              </a:rPr>
              <a:t>Apple &amp; rhubarb crumble w vanilla bean ice cream</a:t>
            </a:r>
          </a:p>
          <a:p>
            <a:pPr algn="ctr"/>
            <a:endParaRPr lang="en-NZ" sz="1200" b="1" u="sng" dirty="0">
              <a:solidFill>
                <a:srgbClr val="000000"/>
              </a:solidFill>
              <a:latin typeface="Avenir Next" panose="020B0503020202020204" pitchFamily="34" charset="0"/>
            </a:endParaRPr>
          </a:p>
          <a:p>
            <a:pPr algn="ctr"/>
            <a:endParaRPr lang="en-NZ" sz="1200" b="1" u="sng" dirty="0">
              <a:solidFill>
                <a:srgbClr val="000000"/>
              </a:solidFill>
              <a:latin typeface="Avenir Next" panose="020B0503020202020204" pitchFamily="34" charset="0"/>
            </a:endParaRPr>
          </a:p>
          <a:p>
            <a:pPr algn="ctr"/>
            <a:r>
              <a:rPr lang="en-NZ" sz="1200" b="1" u="sng" dirty="0">
                <a:solidFill>
                  <a:srgbClr val="000000"/>
                </a:solidFill>
                <a:latin typeface="Avenir Next" panose="020B0503020202020204" pitchFamily="34" charset="0"/>
              </a:rPr>
              <a:t>A choice of three scoops of ice cream</a:t>
            </a:r>
          </a:p>
          <a:p>
            <a:pPr algn="ctr"/>
            <a:r>
              <a:rPr lang="en-NZ" sz="1200" b="1" dirty="0">
                <a:solidFill>
                  <a:srgbClr val="000000"/>
                </a:solidFill>
                <a:latin typeface="Avenir Next" panose="020B0503020202020204" pitchFamily="34" charset="0"/>
              </a:rPr>
              <a:t> triple chocolate - strawberry - vanilla bean </a:t>
            </a:r>
          </a:p>
          <a:p>
            <a:pPr algn="ctr"/>
            <a:r>
              <a:rPr lang="en-NZ" sz="1200" b="1" dirty="0">
                <a:solidFill>
                  <a:srgbClr val="000000"/>
                </a:solidFill>
                <a:latin typeface="Avenir Next" panose="020B0503020202020204" pitchFamily="34" charset="0"/>
              </a:rPr>
              <a:t> salted caramel - maple &amp; walnut </a:t>
            </a:r>
            <a:br>
              <a:rPr lang="en-NZ" sz="1200" b="1" dirty="0">
                <a:solidFill>
                  <a:srgbClr val="000000"/>
                </a:solidFill>
                <a:latin typeface="Avenir Next" panose="020B0503020202020204" pitchFamily="34" charset="0"/>
              </a:rPr>
            </a:br>
            <a:r>
              <a:rPr lang="en-NZ" sz="1200" b="1" dirty="0">
                <a:solidFill>
                  <a:srgbClr val="000000"/>
                </a:solidFill>
                <a:latin typeface="Avenir Next" panose="020B0503020202020204" pitchFamily="34" charset="0"/>
              </a:rPr>
              <a:t>Dairy free sorbet - mango – raspberry</a:t>
            </a:r>
          </a:p>
          <a:p>
            <a:pPr algn="ctr"/>
            <a:endParaRPr lang="en-NZ" sz="1200" b="1" dirty="0">
              <a:solidFill>
                <a:srgbClr val="000000"/>
              </a:solidFill>
              <a:latin typeface="Avenir Next" panose="020B0503020202020204" pitchFamily="34" charset="0"/>
            </a:endParaRPr>
          </a:p>
          <a:p>
            <a:pPr algn="ctr"/>
            <a:endParaRPr lang="en-NZ" sz="1200" b="1" dirty="0">
              <a:latin typeface="Avenir Next" panose="020B0503020202020204" pitchFamily="34" charset="0"/>
            </a:endParaRPr>
          </a:p>
          <a:p>
            <a:pPr algn="ctr"/>
            <a:r>
              <a:rPr lang="en-NZ" sz="1200" b="1" dirty="0">
                <a:solidFill>
                  <a:srgbClr val="000000"/>
                </a:solidFill>
                <a:latin typeface="Avenir Next" panose="020B0503020202020204" pitchFamily="34" charset="0"/>
              </a:rPr>
              <a:t>Affogato – two scoops of vanilla ice cream topped w a liquor of your choice served w an espresso shot</a:t>
            </a:r>
          </a:p>
          <a:p>
            <a:pPr algn="ctr"/>
            <a:br>
              <a:rPr lang="en-NZ" sz="1200" b="1" dirty="0">
                <a:solidFill>
                  <a:srgbClr val="000000"/>
                </a:solidFill>
                <a:latin typeface="Avenir Next" panose="020B0503020202020204" pitchFamily="34" charset="0"/>
              </a:rPr>
            </a:br>
            <a:endParaRPr lang="en-NZ" sz="1200" b="1" dirty="0">
              <a:solidFill>
                <a:srgbClr val="000000"/>
              </a:solidFill>
              <a:latin typeface="Avenir Next" panose="020B0503020202020204" pitchFamily="34" charset="0"/>
            </a:endParaRPr>
          </a:p>
          <a:p>
            <a:pPr algn="ctr"/>
            <a:r>
              <a:rPr lang="en-NZ" sz="1200" b="1" dirty="0">
                <a:solidFill>
                  <a:srgbClr val="000000"/>
                </a:solidFill>
                <a:latin typeface="Avenir Next" panose="020B0503020202020204" pitchFamily="34" charset="0"/>
              </a:rPr>
              <a:t>Chefs house made </a:t>
            </a:r>
            <a:r>
              <a:rPr lang="en-NZ" sz="1200" b="1" dirty="0" err="1">
                <a:solidFill>
                  <a:srgbClr val="000000"/>
                </a:solidFill>
                <a:latin typeface="Avenir Next" panose="020B0503020202020204" pitchFamily="34" charset="0"/>
              </a:rPr>
              <a:t>lemoncello</a:t>
            </a:r>
            <a:r>
              <a:rPr lang="en-NZ" sz="1200" b="1" dirty="0">
                <a:solidFill>
                  <a:srgbClr val="000000"/>
                </a:solidFill>
                <a:latin typeface="Avenir Next" panose="020B0503020202020204" pitchFamily="34" charset="0"/>
              </a:rPr>
              <a:t> or </a:t>
            </a:r>
            <a:r>
              <a:rPr lang="en-NZ" sz="1200" b="1" dirty="0" err="1">
                <a:solidFill>
                  <a:srgbClr val="000000"/>
                </a:solidFill>
                <a:latin typeface="Avenir Next" panose="020B0503020202020204" pitchFamily="34" charset="0"/>
              </a:rPr>
              <a:t>limecello</a:t>
            </a:r>
            <a:r>
              <a:rPr lang="en-NZ" sz="1200" b="1" dirty="0">
                <a:solidFill>
                  <a:srgbClr val="000000"/>
                </a:solidFill>
                <a:latin typeface="Avenir Next" panose="020B0503020202020204" pitchFamily="34" charset="0"/>
              </a:rPr>
              <a:t>  14</a:t>
            </a:r>
          </a:p>
          <a:p>
            <a:endParaRPr lang="en-NZ" sz="1184" dirty="0">
              <a:solidFill>
                <a:srgbClr val="0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F2B3C8-AE5A-4444-8141-144F24DF05C5}"/>
              </a:ext>
            </a:extLst>
          </p:cNvPr>
          <p:cNvSpPr/>
          <p:nvPr/>
        </p:nvSpPr>
        <p:spPr>
          <a:xfrm>
            <a:off x="521181" y="1789480"/>
            <a:ext cx="4463156" cy="5410889"/>
          </a:xfrm>
          <a:prstGeom prst="rect">
            <a:avLst/>
          </a:prstGeom>
          <a:noFill/>
          <a:ln w="6350" cmpd="sng">
            <a:solidFill>
              <a:srgbClr val="3026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92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CEB0D8-379E-F047-933B-AAD4BF3C5677}"/>
              </a:ext>
            </a:extLst>
          </p:cNvPr>
          <p:cNvSpPr txBox="1"/>
          <p:nvPr/>
        </p:nvSpPr>
        <p:spPr>
          <a:xfrm>
            <a:off x="-593124" y="34187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474B30-DBC9-A042-B8DF-BD8F46A8BF33}"/>
              </a:ext>
            </a:extLst>
          </p:cNvPr>
          <p:cNvSpPr txBox="1"/>
          <p:nvPr/>
        </p:nvSpPr>
        <p:spPr>
          <a:xfrm>
            <a:off x="5327374" y="-8613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94EDA1-0A3D-6643-BE93-640CA00B3CE2}"/>
              </a:ext>
            </a:extLst>
          </p:cNvPr>
          <p:cNvSpPr txBox="1"/>
          <p:nvPr/>
        </p:nvSpPr>
        <p:spPr>
          <a:xfrm>
            <a:off x="1802296" y="265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214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DBFEE7D-01F2-E445-BCF3-CEAD4A193775}"/>
              </a:ext>
            </a:extLst>
          </p:cNvPr>
          <p:cNvSpPr/>
          <p:nvPr/>
        </p:nvSpPr>
        <p:spPr>
          <a:xfrm>
            <a:off x="644147" y="1447314"/>
            <a:ext cx="4463156" cy="455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NZ" sz="1184" dirty="0">
                <a:solidFill>
                  <a:srgbClr val="000000"/>
                </a:solidFill>
                <a:latin typeface="Avenir Light" panose="020B0402020203020204" pitchFamily="34" charset="77"/>
              </a:rPr>
            </a:br>
            <a:endParaRPr lang="en-NZ" sz="1184" dirty="0">
              <a:solidFill>
                <a:srgbClr val="000000"/>
              </a:solidFill>
              <a:latin typeface="Avenir Light" panose="020B0402020203020204" pitchFamily="34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F2B3C8-AE5A-4444-8141-144F24DF05C5}"/>
              </a:ext>
            </a:extLst>
          </p:cNvPr>
          <p:cNvSpPr/>
          <p:nvPr/>
        </p:nvSpPr>
        <p:spPr>
          <a:xfrm>
            <a:off x="489396" y="1447313"/>
            <a:ext cx="4301545" cy="5481521"/>
          </a:xfrm>
          <a:prstGeom prst="rect">
            <a:avLst/>
          </a:prstGeom>
          <a:noFill/>
          <a:ln w="6350" cmpd="sng">
            <a:solidFill>
              <a:srgbClr val="3026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92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0B39C9-1939-B748-BA0F-A5E383045842}"/>
              </a:ext>
            </a:extLst>
          </p:cNvPr>
          <p:cNvSpPr txBox="1"/>
          <p:nvPr/>
        </p:nvSpPr>
        <p:spPr>
          <a:xfrm>
            <a:off x="2373738" y="1553942"/>
            <a:ext cx="184731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B6FC24-67F3-754C-BD67-010D9B1F92E0}"/>
              </a:ext>
            </a:extLst>
          </p:cNvPr>
          <p:cNvSpPr txBox="1"/>
          <p:nvPr/>
        </p:nvSpPr>
        <p:spPr>
          <a:xfrm>
            <a:off x="1596980" y="2498501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4E1522-ACC5-0641-8AB5-ECC79F4497EE}"/>
              </a:ext>
            </a:extLst>
          </p:cNvPr>
          <p:cNvSpPr/>
          <p:nvPr/>
        </p:nvSpPr>
        <p:spPr>
          <a:xfrm>
            <a:off x="652975" y="1415342"/>
            <a:ext cx="45243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en-NZ" sz="1200" dirty="0">
                <a:solidFill>
                  <a:srgbClr val="000000"/>
                </a:solidFill>
                <a:latin typeface="Avenir Light" panose="020B0402020203020204" pitchFamily="34" charset="77"/>
              </a:rPr>
            </a:br>
            <a:endParaRPr lang="en-NZ" sz="1200" dirty="0">
              <a:solidFill>
                <a:srgbClr val="000000"/>
              </a:solidFill>
              <a:effectLst/>
              <a:latin typeface="Avenir Light" panose="020B0402020203020204" pitchFamily="34" charset="7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2677DD-A883-B649-95F0-15470B46DD7B}"/>
              </a:ext>
            </a:extLst>
          </p:cNvPr>
          <p:cNvSpPr/>
          <p:nvPr/>
        </p:nvSpPr>
        <p:spPr>
          <a:xfrm>
            <a:off x="862884" y="1439766"/>
            <a:ext cx="3541691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1400" dirty="0">
                <a:solidFill>
                  <a:srgbClr val="000000"/>
                </a:solidFill>
                <a:latin typeface="Avenir" panose="02000503020000020003" pitchFamily="2" charset="0"/>
              </a:rPr>
              <a:t>          </a:t>
            </a:r>
          </a:p>
          <a:p>
            <a:pPr algn="ctr"/>
            <a:r>
              <a:rPr lang="en-NZ" sz="1400" b="1" dirty="0">
                <a:solidFill>
                  <a:srgbClr val="000000"/>
                </a:solidFill>
                <a:latin typeface="Avenir" panose="02000503020000020003" pitchFamily="2" charset="0"/>
              </a:rPr>
              <a:t>      </a:t>
            </a:r>
          </a:p>
          <a:p>
            <a:pPr algn="ctr"/>
            <a:r>
              <a:rPr lang="en-NZ" sz="1400" b="1" dirty="0">
                <a:solidFill>
                  <a:srgbClr val="000000"/>
                </a:solidFill>
                <a:latin typeface="Avenir" panose="02000503020000020003" pitchFamily="2" charset="0"/>
              </a:rPr>
              <a:t>   Special Coffee 16.00 each</a:t>
            </a:r>
            <a:br>
              <a:rPr lang="en-NZ" sz="1000" dirty="0">
                <a:solidFill>
                  <a:srgbClr val="000000"/>
                </a:solidFill>
                <a:latin typeface="Avenir" panose="02000503020000020003" pitchFamily="2" charset="0"/>
              </a:rPr>
            </a:br>
            <a:endParaRPr lang="en-NZ" sz="1200" dirty="0">
              <a:solidFill>
                <a:srgbClr val="000000"/>
              </a:solidFill>
              <a:latin typeface="Avenir" panose="02000503020000020003" pitchFamily="2" charset="0"/>
            </a:endParaRPr>
          </a:p>
          <a:p>
            <a:pPr algn="ctr"/>
            <a:r>
              <a:rPr lang="en-NZ" sz="1400" dirty="0">
                <a:solidFill>
                  <a:srgbClr val="000000"/>
                </a:solidFill>
                <a:latin typeface="Avenir" panose="02000503020000020003" pitchFamily="2" charset="0"/>
              </a:rPr>
              <a:t>All topped w lightly whipped cream</a:t>
            </a:r>
            <a:br>
              <a:rPr lang="en-NZ" sz="1400" dirty="0">
                <a:solidFill>
                  <a:srgbClr val="000000"/>
                </a:solidFill>
                <a:latin typeface="Avenir" panose="02000503020000020003" pitchFamily="2" charset="0"/>
              </a:rPr>
            </a:br>
            <a:endParaRPr lang="en-NZ" sz="1400" dirty="0">
              <a:solidFill>
                <a:srgbClr val="000000"/>
              </a:solidFill>
              <a:latin typeface="Avenir" panose="02000503020000020003" pitchFamily="2" charset="0"/>
            </a:endParaRPr>
          </a:p>
          <a:p>
            <a:pPr algn="ctr"/>
            <a:endParaRPr lang="en-NZ" sz="1400" dirty="0">
              <a:solidFill>
                <a:srgbClr val="000000"/>
              </a:solidFill>
              <a:latin typeface="Avenir" panose="02000503020000020003" pitchFamily="2" charset="0"/>
            </a:endParaRPr>
          </a:p>
          <a:p>
            <a:pPr algn="ctr"/>
            <a:r>
              <a:rPr lang="en-NZ" sz="1400" i="1" dirty="0">
                <a:solidFill>
                  <a:srgbClr val="000000"/>
                </a:solidFill>
                <a:latin typeface="Avenir" panose="02000503020000020003" pitchFamily="2" charset="0"/>
              </a:rPr>
              <a:t>Caramel Irish </a:t>
            </a:r>
            <a:r>
              <a:rPr lang="en-NZ" sz="1400" dirty="0">
                <a:solidFill>
                  <a:srgbClr val="000000"/>
                </a:solidFill>
                <a:latin typeface="Avenir" panose="02000503020000020003" pitchFamily="2" charset="0"/>
              </a:rPr>
              <a:t>– Bailey’s, </a:t>
            </a:r>
            <a:r>
              <a:rPr lang="en-NZ" sz="1400" dirty="0" err="1">
                <a:solidFill>
                  <a:srgbClr val="000000"/>
                </a:solidFill>
                <a:latin typeface="Avenir" panose="02000503020000020003" pitchFamily="2" charset="0"/>
              </a:rPr>
              <a:t>Jamesons</a:t>
            </a:r>
            <a:r>
              <a:rPr lang="en-NZ" sz="1400" dirty="0">
                <a:solidFill>
                  <a:srgbClr val="000000"/>
                </a:solidFill>
                <a:latin typeface="Avenir" panose="02000503020000020003" pitchFamily="2" charset="0"/>
              </a:rPr>
              <a:t> Whiskey, Butterscotch liquor</a:t>
            </a:r>
          </a:p>
          <a:p>
            <a:pPr algn="ctr"/>
            <a:endParaRPr lang="en-NZ" sz="1400" dirty="0">
              <a:solidFill>
                <a:srgbClr val="000000"/>
              </a:solidFill>
              <a:latin typeface="Avenir" panose="02000503020000020003" pitchFamily="2" charset="0"/>
            </a:endParaRPr>
          </a:p>
          <a:p>
            <a:pPr algn="ctr"/>
            <a:r>
              <a:rPr lang="en-NZ" sz="1400" i="1" dirty="0">
                <a:solidFill>
                  <a:srgbClr val="000000"/>
                </a:solidFill>
                <a:latin typeface="Avenir" panose="02000503020000020003" pitchFamily="2" charset="0"/>
              </a:rPr>
              <a:t>Kentucky Coffee </a:t>
            </a:r>
            <a:r>
              <a:rPr lang="en-NZ" sz="1400" dirty="0">
                <a:solidFill>
                  <a:srgbClr val="000000"/>
                </a:solidFill>
                <a:latin typeface="Avenir" panose="02000503020000020003" pitchFamily="2" charset="0"/>
              </a:rPr>
              <a:t>– 101 proof wild turkey, American honey liquor</a:t>
            </a:r>
            <a:br>
              <a:rPr lang="en-NZ" sz="1400" dirty="0">
                <a:solidFill>
                  <a:srgbClr val="000000"/>
                </a:solidFill>
                <a:latin typeface="Avenir" panose="02000503020000020003" pitchFamily="2" charset="0"/>
              </a:rPr>
            </a:br>
            <a:endParaRPr lang="en-NZ" sz="1400" dirty="0">
              <a:solidFill>
                <a:srgbClr val="000000"/>
              </a:solidFill>
              <a:latin typeface="Avenir" panose="02000503020000020003" pitchFamily="2" charset="0"/>
            </a:endParaRPr>
          </a:p>
          <a:p>
            <a:pPr algn="ctr"/>
            <a:r>
              <a:rPr lang="en-NZ" sz="1400" i="1" dirty="0">
                <a:solidFill>
                  <a:srgbClr val="000000"/>
                </a:solidFill>
                <a:latin typeface="Avenir" panose="02000503020000020003" pitchFamily="2" charset="0"/>
              </a:rPr>
              <a:t>Café d’ amore </a:t>
            </a:r>
            <a:r>
              <a:rPr lang="en-NZ" sz="1400" dirty="0">
                <a:solidFill>
                  <a:srgbClr val="000000"/>
                </a:solidFill>
                <a:latin typeface="Avenir" panose="02000503020000020003" pitchFamily="2" charset="0"/>
              </a:rPr>
              <a:t>– 100% Agave Patron coffee liquor &amp; </a:t>
            </a:r>
            <a:r>
              <a:rPr lang="en-NZ" sz="1400" dirty="0" err="1">
                <a:solidFill>
                  <a:srgbClr val="000000"/>
                </a:solidFill>
                <a:latin typeface="Avenir" panose="02000503020000020003" pitchFamily="2" charset="0"/>
              </a:rPr>
              <a:t>Nocello</a:t>
            </a:r>
            <a:r>
              <a:rPr lang="en-NZ" sz="1400" dirty="0">
                <a:solidFill>
                  <a:srgbClr val="000000"/>
                </a:solidFill>
                <a:latin typeface="Avenir" panose="02000503020000020003" pitchFamily="2" charset="0"/>
              </a:rPr>
              <a:t> (Italian walnut) </a:t>
            </a:r>
          </a:p>
          <a:p>
            <a:pPr algn="ctr"/>
            <a:endParaRPr lang="en-NZ" sz="1400" dirty="0">
              <a:solidFill>
                <a:srgbClr val="000000"/>
              </a:solidFill>
              <a:latin typeface="Avenir" panose="02000503020000020003" pitchFamily="2" charset="0"/>
            </a:endParaRPr>
          </a:p>
          <a:p>
            <a:pPr algn="ctr"/>
            <a:r>
              <a:rPr lang="en-NZ" sz="1400" i="1" dirty="0">
                <a:solidFill>
                  <a:srgbClr val="000000"/>
                </a:solidFill>
                <a:latin typeface="Avenir" panose="02000503020000020003" pitchFamily="2" charset="0"/>
              </a:rPr>
              <a:t>Kura Paradiso  </a:t>
            </a:r>
            <a:r>
              <a:rPr lang="en-NZ" sz="1400" dirty="0">
                <a:solidFill>
                  <a:srgbClr val="000000"/>
                </a:solidFill>
                <a:latin typeface="Avenir" panose="02000503020000020003" pitchFamily="2" charset="0"/>
              </a:rPr>
              <a:t>-  Kahlua, banana liquor, Bailey’s Irish cream</a:t>
            </a:r>
          </a:p>
          <a:p>
            <a:pPr algn="ctr"/>
            <a:endParaRPr lang="en-NZ" sz="1400" dirty="0">
              <a:solidFill>
                <a:srgbClr val="000000"/>
              </a:solidFill>
              <a:latin typeface="Avenir" panose="02000503020000020003" pitchFamily="2" charset="0"/>
            </a:endParaRPr>
          </a:p>
          <a:p>
            <a:pPr algn="ctr"/>
            <a:r>
              <a:rPr lang="en-NZ" sz="1400" i="1" dirty="0" err="1">
                <a:solidFill>
                  <a:srgbClr val="000000"/>
                </a:solidFill>
                <a:latin typeface="Avenir" panose="02000503020000020003" pitchFamily="2" charset="0"/>
              </a:rPr>
              <a:t>Scotsmans</a:t>
            </a:r>
            <a:r>
              <a:rPr lang="en-NZ" sz="1400" i="1" dirty="0">
                <a:solidFill>
                  <a:srgbClr val="000000"/>
                </a:solidFill>
                <a:latin typeface="Avenir" panose="02000503020000020003" pitchFamily="2" charset="0"/>
              </a:rPr>
              <a:t> Pash </a:t>
            </a:r>
            <a:r>
              <a:rPr lang="en-NZ" sz="1400" dirty="0">
                <a:solidFill>
                  <a:srgbClr val="000000"/>
                </a:solidFill>
                <a:latin typeface="Avenir" panose="02000503020000020003" pitchFamily="2" charset="0"/>
              </a:rPr>
              <a:t>– Scottish whisky &amp; Drambuie </a:t>
            </a:r>
            <a:br>
              <a:rPr lang="en-NZ" sz="1400" dirty="0">
                <a:solidFill>
                  <a:srgbClr val="000000"/>
                </a:solidFill>
                <a:latin typeface="Avenir" panose="02000503020000020003" pitchFamily="2" charset="0"/>
              </a:rPr>
            </a:br>
            <a:endParaRPr lang="en-NZ" sz="1400" dirty="0">
              <a:solidFill>
                <a:srgbClr val="000000"/>
              </a:solidFill>
              <a:latin typeface="Avenir" panose="02000503020000020003" pitchFamily="2" charset="0"/>
            </a:endParaRPr>
          </a:p>
          <a:p>
            <a:pPr algn="ctr"/>
            <a:r>
              <a:rPr lang="en-NZ" sz="1400" i="1" dirty="0">
                <a:solidFill>
                  <a:srgbClr val="000000"/>
                </a:solidFill>
                <a:latin typeface="Avenir" panose="02000503020000020003" pitchFamily="2" charset="0"/>
              </a:rPr>
              <a:t>Chocolate </a:t>
            </a:r>
            <a:r>
              <a:rPr lang="en-NZ" sz="1400" i="1" dirty="0" err="1">
                <a:solidFill>
                  <a:srgbClr val="000000"/>
                </a:solidFill>
                <a:latin typeface="Avenir" panose="02000503020000020003" pitchFamily="2" charset="0"/>
              </a:rPr>
              <a:t>Nutta</a:t>
            </a:r>
            <a:r>
              <a:rPr lang="en-NZ" sz="1400" i="1" dirty="0">
                <a:solidFill>
                  <a:srgbClr val="000000"/>
                </a:solidFill>
                <a:latin typeface="Avenir" panose="02000503020000020003" pitchFamily="2" charset="0"/>
              </a:rPr>
              <a:t> </a:t>
            </a:r>
            <a:r>
              <a:rPr lang="en-NZ" sz="1400" dirty="0">
                <a:solidFill>
                  <a:srgbClr val="000000"/>
                </a:solidFill>
                <a:latin typeface="Avenir" panose="02000503020000020003" pitchFamily="2" charset="0"/>
              </a:rPr>
              <a:t>– Hot chocolate, Frangelico, Butterscotch liquor</a:t>
            </a:r>
            <a:endParaRPr lang="en-NZ" sz="1400" dirty="0">
              <a:solidFill>
                <a:srgbClr val="000000"/>
              </a:solidFill>
              <a:effectLst/>
              <a:latin typeface="Avenir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063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1983A9-4E24-5D4C-84F1-66C8613BB76D}"/>
              </a:ext>
            </a:extLst>
          </p:cNvPr>
          <p:cNvSpPr txBox="1"/>
          <p:nvPr/>
        </p:nvSpPr>
        <p:spPr>
          <a:xfrm>
            <a:off x="668770" y="1939637"/>
            <a:ext cx="409719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PUBLIC HOLIDAY</a:t>
            </a:r>
          </a:p>
          <a:p>
            <a:pPr algn="ctr"/>
            <a:r>
              <a:rPr lang="en-US" sz="5400" dirty="0"/>
              <a:t> 10%</a:t>
            </a:r>
          </a:p>
          <a:p>
            <a:pPr algn="ctr"/>
            <a:r>
              <a:rPr lang="en-US" sz="5400" dirty="0"/>
              <a:t>SURCHARGE APPLIES</a:t>
            </a:r>
          </a:p>
        </p:txBody>
      </p:sp>
      <p:pic>
        <p:nvPicPr>
          <p:cNvPr id="10" name="Picture 9" descr="A red paper poppy with a black button&#10;&#10;Description automatically generated">
            <a:extLst>
              <a:ext uri="{FF2B5EF4-FFF2-40B4-BE49-F238E27FC236}">
                <a16:creationId xmlns:a16="http://schemas.microsoft.com/office/drawing/2014/main" id="{D7528FB7-ED4F-FB4D-8F3C-F803FAFFC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808125" y="0"/>
            <a:ext cx="1519525" cy="202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362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48313</TotalTime>
  <Words>305</Words>
  <Application>Microsoft Macintosh PowerPoint</Application>
  <PresentationFormat>Custom</PresentationFormat>
  <Paragraphs>62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5" baseType="lpstr">
      <vt:lpstr>Alte Haas Grotesk</vt:lpstr>
      <vt:lpstr>Arial</vt:lpstr>
      <vt:lpstr>Avenir</vt:lpstr>
      <vt:lpstr>Avenir Light</vt:lpstr>
      <vt:lpstr>Avenir Medium</vt:lpstr>
      <vt:lpstr>Avenir Next</vt:lpstr>
      <vt:lpstr>Averia Serif</vt:lpstr>
      <vt:lpstr>Calibri</vt:lpstr>
      <vt:lpstr>Calibri Light</vt:lpstr>
      <vt:lpstr>Eurostile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Errol Syme</dc:creator>
  <cp:lastModifiedBy>Errol Syme</cp:lastModifiedBy>
  <cp:revision>180</cp:revision>
  <cp:lastPrinted>2026-07-18T00:56:16Z</cp:lastPrinted>
  <dcterms:created xsi:type="dcterms:W3CDTF">2020-07-03T10:04:56Z</dcterms:created>
  <dcterms:modified xsi:type="dcterms:W3CDTF">2026-08-29T00:37:29Z</dcterms:modified>
</cp:coreProperties>
</file>