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
  </p:notesMasterIdLst>
  <p:sldIdLst>
    <p:sldId id="256" r:id="rId2"/>
    <p:sldId id="257"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261C"/>
    <a:srgbClr val="D950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68"/>
    <p:restoredTop sz="94529"/>
  </p:normalViewPr>
  <p:slideViewPr>
    <p:cSldViewPr snapToGrid="0" snapToObjects="1" showGuides="1">
      <p:cViewPr>
        <p:scale>
          <a:sx n="109" d="100"/>
          <a:sy n="109" d="100"/>
        </p:scale>
        <p:origin x="1960" y="-2808"/>
      </p:cViewPr>
      <p:guideLst>
        <p:guide orient="horz" pos="3368"/>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2FD9EF-573A-E44A-A4EF-96A5232BF742}" type="datetimeFigureOut">
              <a:rPr lang="en-US" smtClean="0"/>
              <a:t>7/18/26</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998067-459C-A44A-9DB9-1FE1B5ED0EC5}" type="slidenum">
              <a:rPr lang="en-US" smtClean="0"/>
              <a:t>‹#›</a:t>
            </a:fld>
            <a:endParaRPr lang="en-US"/>
          </a:p>
        </p:txBody>
      </p:sp>
    </p:spTree>
    <p:extLst>
      <p:ext uri="{BB962C8B-B14F-4D97-AF65-F5344CB8AC3E}">
        <p14:creationId xmlns:p14="http://schemas.microsoft.com/office/powerpoint/2010/main" val="2452618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998067-459C-A44A-9DB9-1FE1B5ED0EC5}" type="slidenum">
              <a:rPr lang="en-US" smtClean="0"/>
              <a:t>1</a:t>
            </a:fld>
            <a:endParaRPr lang="en-US"/>
          </a:p>
        </p:txBody>
      </p:sp>
    </p:spTree>
    <p:extLst>
      <p:ext uri="{BB962C8B-B14F-4D97-AF65-F5344CB8AC3E}">
        <p14:creationId xmlns:p14="http://schemas.microsoft.com/office/powerpoint/2010/main" val="1845523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998067-459C-A44A-9DB9-1FE1B5ED0EC5}" type="slidenum">
              <a:rPr lang="en-US" smtClean="0"/>
              <a:t>2</a:t>
            </a:fld>
            <a:endParaRPr lang="en-US"/>
          </a:p>
        </p:txBody>
      </p:sp>
    </p:spTree>
    <p:extLst>
      <p:ext uri="{BB962C8B-B14F-4D97-AF65-F5344CB8AC3E}">
        <p14:creationId xmlns:p14="http://schemas.microsoft.com/office/powerpoint/2010/main" val="2260617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C4368-0987-6E4A-A71D-EAF88D0C30A5}"/>
              </a:ext>
            </a:extLst>
          </p:cNvPr>
          <p:cNvSpPr/>
          <p:nvPr userDrawn="1"/>
        </p:nvSpPr>
        <p:spPr>
          <a:xfrm>
            <a:off x="279400" y="10267634"/>
            <a:ext cx="6997700" cy="230832"/>
          </a:xfrm>
          <a:prstGeom prst="rect">
            <a:avLst/>
          </a:prstGeom>
        </p:spPr>
        <p:txBody>
          <a:bodyPr wrap="square">
            <a:spAutoFit/>
          </a:bodyPr>
          <a:lstStyle/>
          <a:p>
            <a:pPr algn="ctr"/>
            <a:r>
              <a:rPr lang="en-NZ" sz="900" dirty="0">
                <a:solidFill>
                  <a:srgbClr val="30261C"/>
                </a:solidFill>
                <a:effectLst/>
                <a:latin typeface="Alte Haas Grotesk" panose="02000503000000020004" pitchFamily="2" charset="77"/>
              </a:rPr>
              <a:t>09 296 9027 | </a:t>
            </a:r>
            <a:r>
              <a:rPr lang="en-NZ" sz="900" b="0" dirty="0">
                <a:solidFill>
                  <a:srgbClr val="30261C"/>
                </a:solidFill>
                <a:effectLst/>
                <a:latin typeface="Alte Haas Grotesk" panose="02000503000000020004" pitchFamily="2" charset="77"/>
              </a:rPr>
              <a:t>bookings</a:t>
            </a:r>
            <a:r>
              <a:rPr lang="en-NZ" sz="900" dirty="0">
                <a:solidFill>
                  <a:srgbClr val="30261C"/>
                </a:solidFill>
                <a:effectLst/>
                <a:latin typeface="Alte Haas Grotesk" panose="02000503000000020004" pitchFamily="2" charset="77"/>
              </a:rPr>
              <a:t>@redearthbistro.co.nz | www.redearthbistro.co.nz | Facebook / Instagram: @</a:t>
            </a:r>
            <a:r>
              <a:rPr lang="en-NZ" sz="900" dirty="0" err="1">
                <a:solidFill>
                  <a:srgbClr val="30261C"/>
                </a:solidFill>
                <a:effectLst/>
                <a:latin typeface="Alte Haas Grotesk" panose="02000503000000020004" pitchFamily="2" charset="77"/>
              </a:rPr>
              <a:t>redearthbistro</a:t>
            </a:r>
            <a:endParaRPr lang="en-NZ" sz="900" dirty="0">
              <a:solidFill>
                <a:srgbClr val="30261C"/>
              </a:solidFill>
              <a:effectLst/>
              <a:latin typeface="Alte Haas Grotesk" panose="02000503000000020004" pitchFamily="2" charset="77"/>
            </a:endParaRPr>
          </a:p>
        </p:txBody>
      </p:sp>
      <p:pic>
        <p:nvPicPr>
          <p:cNvPr id="9" name="Picture 8">
            <a:extLst>
              <a:ext uri="{FF2B5EF4-FFF2-40B4-BE49-F238E27FC236}">
                <a16:creationId xmlns:a16="http://schemas.microsoft.com/office/drawing/2014/main" id="{F691FD87-37A5-0746-A551-93D568BDBEC8}"/>
              </a:ext>
            </a:extLst>
          </p:cNvPr>
          <p:cNvPicPr>
            <a:picLocks noChangeAspect="1"/>
          </p:cNvPicPr>
          <p:nvPr userDrawn="1"/>
        </p:nvPicPr>
        <p:blipFill>
          <a:blip r:embed="rId2"/>
          <a:stretch>
            <a:fillRect/>
          </a:stretch>
        </p:blipFill>
        <p:spPr>
          <a:xfrm>
            <a:off x="2844005" y="322911"/>
            <a:ext cx="1871663" cy="1497330"/>
          </a:xfrm>
          <a:prstGeom prst="rect">
            <a:avLst/>
          </a:prstGeom>
        </p:spPr>
      </p:pic>
      <p:pic>
        <p:nvPicPr>
          <p:cNvPr id="10" name="Picture 9">
            <a:extLst>
              <a:ext uri="{FF2B5EF4-FFF2-40B4-BE49-F238E27FC236}">
                <a16:creationId xmlns:a16="http://schemas.microsoft.com/office/drawing/2014/main" id="{EDF962D3-443F-6441-9865-13546CAA99FE}"/>
              </a:ext>
            </a:extLst>
          </p:cNvPr>
          <p:cNvPicPr>
            <a:picLocks noChangeAspect="1"/>
          </p:cNvPicPr>
          <p:nvPr userDrawn="1"/>
        </p:nvPicPr>
        <p:blipFill>
          <a:blip r:embed="rId3">
            <a:alphaModFix amt="8000"/>
          </a:blip>
          <a:stretch>
            <a:fillRect/>
          </a:stretch>
        </p:blipFill>
        <p:spPr>
          <a:xfrm>
            <a:off x="2166209" y="3752704"/>
            <a:ext cx="3227255" cy="3186404"/>
          </a:xfrm>
          <a:prstGeom prst="rect">
            <a:avLst/>
          </a:prstGeom>
        </p:spPr>
      </p:pic>
    </p:spTree>
    <p:extLst>
      <p:ext uri="{BB962C8B-B14F-4D97-AF65-F5344CB8AC3E}">
        <p14:creationId xmlns:p14="http://schemas.microsoft.com/office/powerpoint/2010/main" val="353391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C4368-0987-6E4A-A71D-EAF88D0C30A5}"/>
              </a:ext>
            </a:extLst>
          </p:cNvPr>
          <p:cNvSpPr/>
          <p:nvPr userDrawn="1"/>
        </p:nvSpPr>
        <p:spPr>
          <a:xfrm>
            <a:off x="279400" y="10267634"/>
            <a:ext cx="6997700" cy="230832"/>
          </a:xfrm>
          <a:prstGeom prst="rect">
            <a:avLst/>
          </a:prstGeom>
        </p:spPr>
        <p:txBody>
          <a:bodyPr wrap="square">
            <a:spAutoFit/>
          </a:bodyPr>
          <a:lstStyle/>
          <a:p>
            <a:pPr algn="ctr"/>
            <a:r>
              <a:rPr lang="en-NZ" sz="900" dirty="0">
                <a:solidFill>
                  <a:srgbClr val="30261C"/>
                </a:solidFill>
                <a:effectLst/>
                <a:latin typeface="Alte Haas Grotesk" panose="02000503000000020004" pitchFamily="2" charset="77"/>
              </a:rPr>
              <a:t>09 296 9027 | </a:t>
            </a:r>
            <a:r>
              <a:rPr lang="en-NZ" sz="900" b="0" dirty="0">
                <a:solidFill>
                  <a:srgbClr val="30261C"/>
                </a:solidFill>
                <a:effectLst/>
                <a:latin typeface="Alte Haas Grotesk" panose="02000503000000020004" pitchFamily="2" charset="77"/>
              </a:rPr>
              <a:t>bookings</a:t>
            </a:r>
            <a:r>
              <a:rPr lang="en-NZ" sz="900" dirty="0">
                <a:solidFill>
                  <a:srgbClr val="30261C"/>
                </a:solidFill>
                <a:effectLst/>
                <a:latin typeface="Alte Haas Grotesk" panose="02000503000000020004" pitchFamily="2" charset="77"/>
              </a:rPr>
              <a:t>@redearthbistro.co.nz | www.redearthbistro.co.nz | Facebook / Instagram: @</a:t>
            </a:r>
            <a:r>
              <a:rPr lang="en-NZ" sz="900" dirty="0" err="1">
                <a:solidFill>
                  <a:srgbClr val="30261C"/>
                </a:solidFill>
                <a:effectLst/>
                <a:latin typeface="Alte Haas Grotesk" panose="02000503000000020004" pitchFamily="2" charset="77"/>
              </a:rPr>
              <a:t>redearthbistro</a:t>
            </a:r>
            <a:endParaRPr lang="en-NZ" sz="900" dirty="0">
              <a:solidFill>
                <a:srgbClr val="30261C"/>
              </a:solidFill>
              <a:effectLst/>
              <a:latin typeface="Alte Haas Grotesk" panose="02000503000000020004" pitchFamily="2" charset="77"/>
            </a:endParaRPr>
          </a:p>
        </p:txBody>
      </p:sp>
      <p:pic>
        <p:nvPicPr>
          <p:cNvPr id="5" name="Picture 4">
            <a:extLst>
              <a:ext uri="{FF2B5EF4-FFF2-40B4-BE49-F238E27FC236}">
                <a16:creationId xmlns:a16="http://schemas.microsoft.com/office/drawing/2014/main" id="{36D52A54-151F-994E-8C73-484D468AD027}"/>
              </a:ext>
            </a:extLst>
          </p:cNvPr>
          <p:cNvPicPr>
            <a:picLocks noChangeAspect="1"/>
          </p:cNvPicPr>
          <p:nvPr userDrawn="1"/>
        </p:nvPicPr>
        <p:blipFill>
          <a:blip r:embed="rId2">
            <a:alphaModFix amt="8000"/>
          </a:blip>
          <a:stretch>
            <a:fillRect/>
          </a:stretch>
        </p:blipFill>
        <p:spPr>
          <a:xfrm>
            <a:off x="2166209" y="3752704"/>
            <a:ext cx="3227255" cy="3186404"/>
          </a:xfrm>
          <a:prstGeom prst="rect">
            <a:avLst/>
          </a:prstGeom>
        </p:spPr>
      </p:pic>
    </p:spTree>
    <p:extLst>
      <p:ext uri="{BB962C8B-B14F-4D97-AF65-F5344CB8AC3E}">
        <p14:creationId xmlns:p14="http://schemas.microsoft.com/office/powerpoint/2010/main" val="27974868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027659"/>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EF95443-CBBB-0742-9880-18CAEC62DE75}"/>
              </a:ext>
            </a:extLst>
          </p:cNvPr>
          <p:cNvSpPr/>
          <p:nvPr/>
        </p:nvSpPr>
        <p:spPr>
          <a:xfrm>
            <a:off x="598464" y="2290713"/>
            <a:ext cx="6398861" cy="1277913"/>
          </a:xfrm>
          <a:prstGeom prst="rect">
            <a:avLst/>
          </a:prstGeom>
          <a:noFill/>
          <a:ln w="6350" cmpd="sng">
            <a:solidFill>
              <a:srgbClr val="3026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AB21CB9-9469-A649-BF29-A6AF21390032}"/>
              </a:ext>
            </a:extLst>
          </p:cNvPr>
          <p:cNvSpPr txBox="1"/>
          <p:nvPr/>
        </p:nvSpPr>
        <p:spPr>
          <a:xfrm>
            <a:off x="685800" y="2512411"/>
            <a:ext cx="2173224" cy="955967"/>
          </a:xfrm>
          <a:prstGeom prst="rect">
            <a:avLst/>
          </a:prstGeom>
          <a:noFill/>
        </p:spPr>
        <p:txBody>
          <a:bodyPr wrap="square" rtlCol="0">
            <a:spAutoFit/>
          </a:bodyPr>
          <a:lstStyle/>
          <a:p>
            <a:pPr algn="ctr">
              <a:lnSpc>
                <a:spcPct val="114000"/>
              </a:lnSpc>
              <a:spcAft>
                <a:spcPts val="400"/>
              </a:spcAft>
            </a:pPr>
            <a:r>
              <a:rPr lang="en-US" sz="1100" b="1" dirty="0">
                <a:solidFill>
                  <a:srgbClr val="30261C"/>
                </a:solidFill>
                <a:latin typeface="Optima" panose="02000503060000020004" pitchFamily="2" charset="0"/>
              </a:rPr>
              <a:t>classic martini</a:t>
            </a:r>
          </a:p>
          <a:p>
            <a:pPr algn="ctr">
              <a:lnSpc>
                <a:spcPct val="114000"/>
              </a:lnSpc>
              <a:spcAft>
                <a:spcPts val="400"/>
              </a:spcAft>
            </a:pPr>
            <a:r>
              <a:rPr lang="en-US" sz="1100" dirty="0">
                <a:solidFill>
                  <a:srgbClr val="30261C"/>
                </a:solidFill>
                <a:latin typeface="Optima" panose="02000503060000020004" pitchFamily="2" charset="0"/>
              </a:rPr>
              <a:t>premium new </a:t>
            </a:r>
            <a:r>
              <a:rPr lang="en-US" sz="1100" dirty="0" err="1">
                <a:solidFill>
                  <a:srgbClr val="30261C"/>
                </a:solidFill>
                <a:latin typeface="Optima" panose="02000503060000020004" pitchFamily="2" charset="0"/>
              </a:rPr>
              <a:t>zealand</a:t>
            </a:r>
            <a:r>
              <a:rPr lang="en-US" sz="1100" dirty="0">
                <a:solidFill>
                  <a:srgbClr val="30261C"/>
                </a:solidFill>
                <a:latin typeface="Optima" panose="02000503060000020004" pitchFamily="2" charset="0"/>
              </a:rPr>
              <a:t> gin or vodka, dry vermouth, olive</a:t>
            </a:r>
          </a:p>
          <a:p>
            <a:pPr algn="ctr">
              <a:lnSpc>
                <a:spcPct val="114000"/>
              </a:lnSpc>
              <a:spcAft>
                <a:spcPts val="400"/>
              </a:spcAft>
            </a:pPr>
            <a:r>
              <a:rPr lang="en-US" sz="1100" dirty="0">
                <a:solidFill>
                  <a:srgbClr val="30261C"/>
                </a:solidFill>
                <a:latin typeface="Optima" panose="02000503060000020004" pitchFamily="2" charset="0"/>
              </a:rPr>
              <a:t>22</a:t>
            </a:r>
          </a:p>
        </p:txBody>
      </p:sp>
      <p:sp>
        <p:nvSpPr>
          <p:cNvPr id="9" name="TextBox 8">
            <a:extLst>
              <a:ext uri="{FF2B5EF4-FFF2-40B4-BE49-F238E27FC236}">
                <a16:creationId xmlns:a16="http://schemas.microsoft.com/office/drawing/2014/main" id="{4E159B66-20D7-FE4C-BA5D-4B7A40E03B77}"/>
              </a:ext>
            </a:extLst>
          </p:cNvPr>
          <p:cNvSpPr txBox="1"/>
          <p:nvPr/>
        </p:nvSpPr>
        <p:spPr>
          <a:xfrm>
            <a:off x="4988854" y="2523351"/>
            <a:ext cx="1885021" cy="949619"/>
          </a:xfrm>
          <a:prstGeom prst="rect">
            <a:avLst/>
          </a:prstGeom>
          <a:noFill/>
        </p:spPr>
        <p:txBody>
          <a:bodyPr wrap="square" rtlCol="0">
            <a:spAutoFit/>
          </a:bodyPr>
          <a:lstStyle/>
          <a:p>
            <a:pPr algn="ctr">
              <a:lnSpc>
                <a:spcPct val="114000"/>
              </a:lnSpc>
              <a:spcAft>
                <a:spcPts val="400"/>
              </a:spcAft>
            </a:pPr>
            <a:r>
              <a:rPr lang="en-US" sz="1100" b="1" dirty="0">
                <a:solidFill>
                  <a:srgbClr val="30261C"/>
                </a:solidFill>
                <a:latin typeface="Optima" panose="02000503060000020004" pitchFamily="2" charset="0"/>
              </a:rPr>
              <a:t>negroni</a:t>
            </a:r>
          </a:p>
          <a:p>
            <a:pPr algn="ctr">
              <a:lnSpc>
                <a:spcPct val="114000"/>
              </a:lnSpc>
              <a:spcAft>
                <a:spcPts val="400"/>
              </a:spcAft>
            </a:pPr>
            <a:r>
              <a:rPr lang="en-US" sz="1000" dirty="0" err="1">
                <a:solidFill>
                  <a:srgbClr val="30261C"/>
                </a:solidFill>
                <a:latin typeface="Optima" panose="02000503060000020004" pitchFamily="2" charset="0"/>
              </a:rPr>
              <a:t>tanqueray</a:t>
            </a:r>
            <a:r>
              <a:rPr lang="en-US" sz="1000" dirty="0">
                <a:solidFill>
                  <a:srgbClr val="30261C"/>
                </a:solidFill>
                <a:latin typeface="Optima" panose="02000503060000020004" pitchFamily="2" charset="0"/>
              </a:rPr>
              <a:t> gin, </a:t>
            </a:r>
            <a:r>
              <a:rPr lang="en-US" sz="1000" dirty="0" err="1">
                <a:solidFill>
                  <a:srgbClr val="30261C"/>
                </a:solidFill>
                <a:latin typeface="Optima" panose="02000503060000020004" pitchFamily="2" charset="0"/>
              </a:rPr>
              <a:t>campari</a:t>
            </a:r>
            <a:r>
              <a:rPr lang="en-US" sz="1000" dirty="0">
                <a:solidFill>
                  <a:srgbClr val="30261C"/>
                </a:solidFill>
                <a:latin typeface="Optima" panose="02000503060000020004" pitchFamily="2" charset="0"/>
              </a:rPr>
              <a:t>, </a:t>
            </a:r>
            <a:r>
              <a:rPr lang="en-US" sz="1000" dirty="0" err="1">
                <a:solidFill>
                  <a:srgbClr val="30261C"/>
                </a:solidFill>
                <a:latin typeface="Optima" panose="02000503060000020004" pitchFamily="2" charset="0"/>
              </a:rPr>
              <a:t>carpano</a:t>
            </a:r>
            <a:r>
              <a:rPr lang="en-US" sz="1000" dirty="0">
                <a:solidFill>
                  <a:srgbClr val="30261C"/>
                </a:solidFill>
                <a:latin typeface="Optima" panose="02000503060000020004" pitchFamily="2" charset="0"/>
              </a:rPr>
              <a:t> vermouth, orange </a:t>
            </a:r>
          </a:p>
          <a:p>
            <a:pPr algn="ctr">
              <a:lnSpc>
                <a:spcPct val="114000"/>
              </a:lnSpc>
              <a:spcAft>
                <a:spcPts val="400"/>
              </a:spcAft>
            </a:pPr>
            <a:r>
              <a:rPr lang="en-US" sz="1100" dirty="0">
                <a:solidFill>
                  <a:srgbClr val="30261C"/>
                </a:solidFill>
                <a:latin typeface="Optima" panose="02000503060000020004" pitchFamily="2" charset="0"/>
              </a:rPr>
              <a:t>22</a:t>
            </a:r>
          </a:p>
        </p:txBody>
      </p:sp>
      <p:sp>
        <p:nvSpPr>
          <p:cNvPr id="10" name="TextBox 9">
            <a:extLst>
              <a:ext uri="{FF2B5EF4-FFF2-40B4-BE49-F238E27FC236}">
                <a16:creationId xmlns:a16="http://schemas.microsoft.com/office/drawing/2014/main" id="{706CF218-B0DD-B449-91FD-EB14550943CC}"/>
              </a:ext>
            </a:extLst>
          </p:cNvPr>
          <p:cNvSpPr txBox="1"/>
          <p:nvPr/>
        </p:nvSpPr>
        <p:spPr>
          <a:xfrm>
            <a:off x="685800" y="3954834"/>
            <a:ext cx="3094037" cy="2068451"/>
          </a:xfrm>
          <a:prstGeom prst="rect">
            <a:avLst/>
          </a:prstGeom>
          <a:noFill/>
        </p:spPr>
        <p:txBody>
          <a:bodyPr wrap="square" rtlCol="0">
            <a:spAutoFit/>
          </a:bodyPr>
          <a:lstStyle/>
          <a:p>
            <a:pPr defTabSz="2772000">
              <a:spcBef>
                <a:spcPts val="1200"/>
              </a:spcBef>
              <a:spcAft>
                <a:spcPts val="400"/>
              </a:spcAft>
              <a:tabLst>
                <a:tab pos="2700000" algn="r"/>
              </a:tabLst>
            </a:pPr>
            <a:r>
              <a:rPr lang="en-US" b="1" dirty="0">
                <a:solidFill>
                  <a:srgbClr val="30261C"/>
                </a:solidFill>
                <a:latin typeface="Optima" panose="02000503060000020004" pitchFamily="2" charset="0"/>
              </a:rPr>
              <a:t>bread selection</a:t>
            </a:r>
            <a:endParaRPr lang="en-US" sz="1100" b="1" dirty="0">
              <a:solidFill>
                <a:srgbClr val="30261C"/>
              </a:solidFill>
              <a:latin typeface="Optima" panose="02000503060000020004" pitchFamily="2" charset="0"/>
            </a:endParaRP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garlic bread                                                </a:t>
            </a:r>
            <a:r>
              <a:rPr lang="en-US" sz="1100" dirty="0">
                <a:solidFill>
                  <a:srgbClr val="30261C"/>
                </a:solidFill>
                <a:latin typeface="Optima" panose="02000503060000020004" pitchFamily="2" charset="0"/>
              </a:rPr>
              <a:t>	  14  </a:t>
            </a: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bowl of mixed olives                                    </a:t>
            </a:r>
            <a:r>
              <a:rPr lang="en-US" sz="1100" dirty="0">
                <a:solidFill>
                  <a:srgbClr val="30261C"/>
                </a:solidFill>
                <a:latin typeface="Optima" panose="02000503060000020004" pitchFamily="2" charset="0"/>
              </a:rPr>
              <a:t>12</a:t>
            </a: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wood fired feta &amp; spinach bread</a:t>
            </a:r>
            <a:r>
              <a:rPr lang="en-US" sz="1100" dirty="0">
                <a:solidFill>
                  <a:srgbClr val="30261C"/>
                </a:solidFill>
                <a:latin typeface="Optima" panose="02000503060000020004" pitchFamily="2" charset="0"/>
              </a:rPr>
              <a:t> roasted red pepper, onion, garlic dipping sofrito sauce  16     </a:t>
            </a: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wood fired </a:t>
            </a:r>
            <a:r>
              <a:rPr lang="en-US" sz="1100" b="1" dirty="0" err="1">
                <a:solidFill>
                  <a:srgbClr val="30261C"/>
                </a:solidFill>
                <a:latin typeface="Optima" panose="02000503060000020004" pitchFamily="2" charset="0"/>
              </a:rPr>
              <a:t>turkish</a:t>
            </a:r>
            <a:r>
              <a:rPr lang="en-US" sz="1100" b="1" dirty="0">
                <a:solidFill>
                  <a:srgbClr val="30261C"/>
                </a:solidFill>
                <a:latin typeface="Optima" panose="02000503060000020004" pitchFamily="2" charset="0"/>
              </a:rPr>
              <a:t> </a:t>
            </a:r>
            <a:r>
              <a:rPr lang="en-US" sz="1100" b="1" dirty="0" err="1">
                <a:solidFill>
                  <a:srgbClr val="30261C"/>
                </a:solidFill>
                <a:latin typeface="Optima" panose="02000503060000020004" pitchFamily="2" charset="0"/>
              </a:rPr>
              <a:t>pide</a:t>
            </a:r>
            <a:r>
              <a:rPr lang="en-US" sz="1100" dirty="0">
                <a:solidFill>
                  <a:srgbClr val="30261C"/>
                </a:solidFill>
                <a:latin typeface="Optima" panose="02000503060000020004" pitchFamily="2" charset="0"/>
              </a:rPr>
              <a:t>, </a:t>
            </a:r>
            <a:r>
              <a:rPr lang="en-US" sz="1100" dirty="0" err="1">
                <a:solidFill>
                  <a:srgbClr val="30261C"/>
                </a:solidFill>
                <a:latin typeface="Optima" panose="02000503060000020004" pitchFamily="2" charset="0"/>
              </a:rPr>
              <a:t>caramelised</a:t>
            </a:r>
            <a:r>
              <a:rPr lang="en-US" sz="1100" dirty="0">
                <a:solidFill>
                  <a:srgbClr val="30261C"/>
                </a:solidFill>
                <a:latin typeface="Optima" panose="02000503060000020004" pitchFamily="2" charset="0"/>
              </a:rPr>
              <a:t> onions, dips                                                              18.5                         </a:t>
            </a:r>
            <a:br>
              <a:rPr lang="en-US" sz="1100" dirty="0">
                <a:solidFill>
                  <a:srgbClr val="30261C"/>
                </a:solidFill>
                <a:latin typeface="Alte Haas Grotesk" panose="02000503000000020004" pitchFamily="2" charset="77"/>
              </a:rPr>
            </a:br>
            <a:r>
              <a:rPr lang="en-US" sz="1100" dirty="0">
                <a:solidFill>
                  <a:srgbClr val="30261C"/>
                </a:solidFill>
                <a:latin typeface="Alte Haas Grotesk" panose="02000503000000020004" pitchFamily="2" charset="77"/>
              </a:rPr>
              <a:t>	 	</a:t>
            </a:r>
          </a:p>
        </p:txBody>
      </p:sp>
      <p:sp>
        <p:nvSpPr>
          <p:cNvPr id="16" name="TextBox 15">
            <a:extLst>
              <a:ext uri="{FF2B5EF4-FFF2-40B4-BE49-F238E27FC236}">
                <a16:creationId xmlns:a16="http://schemas.microsoft.com/office/drawing/2014/main" id="{7396412B-C8DE-1E4A-A605-D2210AAE0D14}"/>
              </a:ext>
            </a:extLst>
          </p:cNvPr>
          <p:cNvSpPr txBox="1"/>
          <p:nvPr/>
        </p:nvSpPr>
        <p:spPr>
          <a:xfrm>
            <a:off x="683805" y="8116611"/>
            <a:ext cx="3094039" cy="1712218"/>
          </a:xfrm>
          <a:prstGeom prst="rect">
            <a:avLst/>
          </a:prstGeom>
          <a:noFill/>
          <a:ln w="12700" cmpd="sng">
            <a:solidFill>
              <a:srgbClr val="30261C"/>
            </a:solidFill>
            <a:prstDash val="sysDot"/>
            <a:extLst>
              <a:ext uri="{C807C97D-BFC1-408E-A445-0C87EB9F89A2}">
                <ask:lineSketchStyleProps xmlns:ask="http://schemas.microsoft.com/office/drawing/2018/sketchyshapes" sd="1219033472">
                  <a:custGeom>
                    <a:avLst/>
                    <a:gdLst>
                      <a:gd name="connsiteX0" fmla="*/ 0 w 3094037"/>
                      <a:gd name="connsiteY0" fmla="*/ 0 h 1754326"/>
                      <a:gd name="connsiteX1" fmla="*/ 3094037 w 3094037"/>
                      <a:gd name="connsiteY1" fmla="*/ 0 h 1754326"/>
                      <a:gd name="connsiteX2" fmla="*/ 3094037 w 3094037"/>
                      <a:gd name="connsiteY2" fmla="*/ 1754326 h 1754326"/>
                      <a:gd name="connsiteX3" fmla="*/ 0 w 3094037"/>
                      <a:gd name="connsiteY3" fmla="*/ 1754326 h 1754326"/>
                      <a:gd name="connsiteX4" fmla="*/ 0 w 3094037"/>
                      <a:gd name="connsiteY4" fmla="*/ 0 h 175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037" h="1754326" extrusionOk="0">
                        <a:moveTo>
                          <a:pt x="0" y="0"/>
                        </a:moveTo>
                        <a:cubicBezTo>
                          <a:pt x="959461" y="118645"/>
                          <a:pt x="2702940" y="116012"/>
                          <a:pt x="3094037" y="0"/>
                        </a:cubicBezTo>
                        <a:cubicBezTo>
                          <a:pt x="3111311" y="469620"/>
                          <a:pt x="2982291" y="1143791"/>
                          <a:pt x="3094037" y="1754326"/>
                        </a:cubicBezTo>
                        <a:cubicBezTo>
                          <a:pt x="2474902" y="1888926"/>
                          <a:pt x="1366737" y="1597130"/>
                          <a:pt x="0" y="1754326"/>
                        </a:cubicBezTo>
                        <a:cubicBezTo>
                          <a:pt x="111227" y="936605"/>
                          <a:pt x="-8620" y="293506"/>
                          <a:pt x="0" y="0"/>
                        </a:cubicBezTo>
                        <a:close/>
                      </a:path>
                    </a:pathLst>
                  </a:custGeom>
                  <ask:type>
                    <ask:lineSketchNone/>
                  </ask:type>
                </ask:lineSketchStyleProps>
              </a:ext>
            </a:extLst>
          </a:ln>
        </p:spPr>
        <p:txBody>
          <a:bodyPr wrap="square" lIns="180000" tIns="180000" rIns="180000" bIns="180000" rtlCol="0">
            <a:spAutoFit/>
          </a:bodyPr>
          <a:lstStyle/>
          <a:p>
            <a:pPr defTabSz="2772000">
              <a:spcBef>
                <a:spcPts val="1000"/>
              </a:spcBef>
              <a:spcAft>
                <a:spcPts val="400"/>
              </a:spcAft>
              <a:tabLst>
                <a:tab pos="2700000" algn="r"/>
              </a:tabLst>
            </a:pPr>
            <a:r>
              <a:rPr lang="en-US" b="1" dirty="0">
                <a:solidFill>
                  <a:srgbClr val="30261C"/>
                </a:solidFill>
                <a:latin typeface="Optima" panose="02000503060000020004" pitchFamily="2" charset="0"/>
              </a:rPr>
              <a:t>tasting plates</a:t>
            </a:r>
          </a:p>
          <a:p>
            <a:pPr defTabSz="2772000">
              <a:spcBef>
                <a:spcPts val="1000"/>
              </a:spcBef>
              <a:spcAft>
                <a:spcPts val="400"/>
              </a:spcAft>
              <a:tabLst>
                <a:tab pos="2700000" algn="r"/>
              </a:tabLst>
            </a:pPr>
            <a:r>
              <a:rPr lang="en-US" sz="1100" b="1" dirty="0">
                <a:solidFill>
                  <a:srgbClr val="30261C"/>
                </a:solidFill>
                <a:latin typeface="Optima" panose="02000503060000020004" pitchFamily="2" charset="0"/>
              </a:rPr>
              <a:t>lamb &amp; feta meatballs, </a:t>
            </a:r>
            <a:r>
              <a:rPr lang="en-US" sz="1100" dirty="0">
                <a:solidFill>
                  <a:srgbClr val="30261C"/>
                </a:solidFill>
                <a:latin typeface="Optima" panose="02000503060000020004" pitchFamily="2" charset="0"/>
              </a:rPr>
              <a:t>pizzaiola sauce     24         </a:t>
            </a:r>
            <a:endParaRPr lang="en-US" sz="1100" b="1" dirty="0">
              <a:solidFill>
                <a:srgbClr val="30261C"/>
              </a:solidFill>
              <a:latin typeface="Optima" panose="02000503060000020004" pitchFamily="2" charset="0"/>
            </a:endParaRP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south island venison meatballs</a:t>
            </a:r>
            <a:r>
              <a:rPr lang="en-US" sz="1100" dirty="0">
                <a:solidFill>
                  <a:srgbClr val="30261C"/>
                </a:solidFill>
                <a:latin typeface="Optima" panose="02000503060000020004" pitchFamily="2" charset="0"/>
              </a:rPr>
              <a:t>, rosemary, Dijon, sour cream                                      24	 </a:t>
            </a: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polenta chips </a:t>
            </a:r>
            <a:r>
              <a:rPr lang="en-US" sz="1100" dirty="0">
                <a:solidFill>
                  <a:srgbClr val="30261C"/>
                </a:solidFill>
                <a:latin typeface="Optima" panose="02000503060000020004" pitchFamily="2" charset="0"/>
              </a:rPr>
              <a:t>w sriracha mayonnaise        20</a:t>
            </a:r>
          </a:p>
        </p:txBody>
      </p:sp>
      <p:sp>
        <p:nvSpPr>
          <p:cNvPr id="21" name="TextBox 20">
            <a:extLst>
              <a:ext uri="{FF2B5EF4-FFF2-40B4-BE49-F238E27FC236}">
                <a16:creationId xmlns:a16="http://schemas.microsoft.com/office/drawing/2014/main" id="{5F9E15EE-1E40-4246-9B87-79D802CE0E04}"/>
              </a:ext>
            </a:extLst>
          </p:cNvPr>
          <p:cNvSpPr txBox="1"/>
          <p:nvPr/>
        </p:nvSpPr>
        <p:spPr>
          <a:xfrm>
            <a:off x="3806648" y="3944360"/>
            <a:ext cx="3006703" cy="2548133"/>
          </a:xfrm>
          <a:prstGeom prst="rect">
            <a:avLst/>
          </a:prstGeom>
          <a:noFill/>
        </p:spPr>
        <p:txBody>
          <a:bodyPr wrap="square" rtlCol="0">
            <a:spAutoFit/>
          </a:bodyPr>
          <a:lstStyle/>
          <a:p>
            <a:pPr defTabSz="2772000">
              <a:spcAft>
                <a:spcPts val="600"/>
              </a:spcAft>
              <a:tabLst>
                <a:tab pos="2736000" algn="r"/>
              </a:tabLst>
            </a:pPr>
            <a:r>
              <a:rPr lang="en-US" b="1" dirty="0">
                <a:solidFill>
                  <a:srgbClr val="30261C"/>
                </a:solidFill>
                <a:latin typeface="Optima" panose="02000503060000020004" pitchFamily="2" charset="0"/>
              </a:rPr>
              <a:t>slow cooked </a:t>
            </a:r>
            <a:r>
              <a:rPr lang="en-US" sz="1000" dirty="0">
                <a:solidFill>
                  <a:srgbClr val="30261C"/>
                </a:solidFill>
                <a:latin typeface="Optima" panose="02000503060000020004" pitchFamily="2" charset="0"/>
              </a:rPr>
              <a:t>served w potato</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our famous </a:t>
            </a:r>
            <a:r>
              <a:rPr lang="en-US" sz="1100" dirty="0" err="1">
                <a:solidFill>
                  <a:srgbClr val="30261C"/>
                </a:solidFill>
                <a:latin typeface="Optima" panose="02000503060000020004" pitchFamily="2" charset="0"/>
              </a:rPr>
              <a:t>hawkes</a:t>
            </a:r>
            <a:r>
              <a:rPr lang="en-US" sz="1100" dirty="0">
                <a:solidFill>
                  <a:srgbClr val="30261C"/>
                </a:solidFill>
                <a:latin typeface="Optima" panose="02000503060000020004" pitchFamily="2" charset="0"/>
              </a:rPr>
              <a:t> bay lamb shank </a:t>
            </a:r>
            <a:br>
              <a:rPr lang="en-US" sz="1100" dirty="0">
                <a:solidFill>
                  <a:srgbClr val="30261C"/>
                </a:solidFill>
                <a:latin typeface="Optima" panose="02000503060000020004" pitchFamily="2" charset="0"/>
              </a:rPr>
            </a:br>
            <a:r>
              <a:rPr lang="en-US" sz="1100" dirty="0">
                <a:solidFill>
                  <a:srgbClr val="30261C"/>
                </a:solidFill>
                <a:latin typeface="Optima" panose="02000503060000020004" pitchFamily="2" charset="0"/>
              </a:rPr>
              <a:t>simmered in shiraz &amp; onion sauce  w mash 38</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nine hour </a:t>
            </a:r>
            <a:r>
              <a:rPr lang="en-US" sz="1100" dirty="0" err="1">
                <a:solidFill>
                  <a:srgbClr val="30261C"/>
                </a:solidFill>
                <a:latin typeface="Optima" panose="02000503060000020004" pitchFamily="2" charset="0"/>
              </a:rPr>
              <a:t>te</a:t>
            </a:r>
            <a:r>
              <a:rPr lang="en-US" sz="1100" dirty="0">
                <a:solidFill>
                  <a:srgbClr val="30261C"/>
                </a:solidFill>
                <a:latin typeface="Optima" panose="02000503060000020004" pitchFamily="2" charset="0"/>
              </a:rPr>
              <a:t> mana high country braised lamb </a:t>
            </a:r>
            <a:br>
              <a:rPr lang="en-US" sz="1100" dirty="0">
                <a:solidFill>
                  <a:srgbClr val="30261C"/>
                </a:solidFill>
                <a:latin typeface="Optima" panose="02000503060000020004" pitchFamily="2" charset="0"/>
              </a:rPr>
            </a:br>
            <a:r>
              <a:rPr lang="en-US" sz="1100" dirty="0">
                <a:solidFill>
                  <a:srgbClr val="30261C"/>
                </a:solidFill>
                <a:latin typeface="Optima" panose="02000503060000020004" pitchFamily="2" charset="0"/>
              </a:rPr>
              <a:t>shoulder for two people	                               74</a:t>
            </a:r>
          </a:p>
          <a:p>
            <a:pPr defTabSz="2772000">
              <a:lnSpc>
                <a:spcPct val="114000"/>
              </a:lnSpc>
              <a:spcAft>
                <a:spcPts val="800"/>
              </a:spcAft>
              <a:tabLst>
                <a:tab pos="2736000" algn="r"/>
              </a:tabLst>
            </a:pPr>
            <a:r>
              <a:rPr lang="en-US" sz="1100" dirty="0" err="1">
                <a:solidFill>
                  <a:srgbClr val="30261C"/>
                </a:solidFill>
                <a:latin typeface="Optima" panose="02000503060000020004" pitchFamily="2" charset="0"/>
              </a:rPr>
              <a:t>jewish</a:t>
            </a:r>
            <a:r>
              <a:rPr lang="en-US" sz="1100" dirty="0">
                <a:solidFill>
                  <a:srgbClr val="30261C"/>
                </a:solidFill>
                <a:latin typeface="Optima" panose="02000503060000020004" pitchFamily="2" charset="0"/>
              </a:rPr>
              <a:t> style glazed wagyu beef brisket (braised spice rubbed sweet &amp; sour </a:t>
            </a:r>
            <a:r>
              <a:rPr lang="en-US" sz="1100" dirty="0" err="1">
                <a:solidFill>
                  <a:srgbClr val="30261C"/>
                </a:solidFill>
                <a:latin typeface="Optima" panose="02000503060000020004" pitchFamily="2" charset="0"/>
              </a:rPr>
              <a:t>ashkenazi</a:t>
            </a:r>
            <a:r>
              <a:rPr lang="en-US" sz="1100" dirty="0">
                <a:solidFill>
                  <a:srgbClr val="30261C"/>
                </a:solidFill>
                <a:latin typeface="Optima" panose="02000503060000020004" pitchFamily="2" charset="0"/>
              </a:rPr>
              <a:t> style) 46</a:t>
            </a:r>
          </a:p>
          <a:p>
            <a:pPr defTabSz="2772000">
              <a:spcAft>
                <a:spcPts val="800"/>
              </a:spcAft>
              <a:tabLst>
                <a:tab pos="2736000" algn="r"/>
              </a:tabLst>
            </a:pPr>
            <a:r>
              <a:rPr lang="en-US" sz="1100" dirty="0">
                <a:solidFill>
                  <a:srgbClr val="30261C"/>
                </a:solidFill>
                <a:latin typeface="Alte Haas Grotesk" panose="02000503000000020004" pitchFamily="2" charset="77"/>
              </a:rPr>
              <a:t>  	</a:t>
            </a:r>
          </a:p>
          <a:p>
            <a:pPr defTabSz="2772000">
              <a:spcAft>
                <a:spcPts val="200"/>
              </a:spcAft>
              <a:tabLst>
                <a:tab pos="2736000" algn="r"/>
              </a:tabLst>
            </a:pPr>
            <a:endParaRPr lang="en-US" sz="1100" dirty="0">
              <a:solidFill>
                <a:srgbClr val="30261C"/>
              </a:solidFill>
              <a:latin typeface="Alte Haas Grotesk" panose="02000503000000020004" pitchFamily="2" charset="77"/>
            </a:endParaRPr>
          </a:p>
          <a:p>
            <a:pPr defTabSz="2772000">
              <a:spcAft>
                <a:spcPts val="800"/>
              </a:spcAft>
              <a:tabLst>
                <a:tab pos="2736000" algn="r"/>
              </a:tabLst>
            </a:pPr>
            <a:endParaRPr lang="en-US" sz="1100" dirty="0">
              <a:solidFill>
                <a:srgbClr val="30261C"/>
              </a:solidFill>
              <a:latin typeface="Alte Haas Grotesk" panose="02000503000000020004" pitchFamily="2" charset="77"/>
            </a:endParaRPr>
          </a:p>
        </p:txBody>
      </p:sp>
      <p:sp>
        <p:nvSpPr>
          <p:cNvPr id="4" name="TextBox 3">
            <a:extLst>
              <a:ext uri="{FF2B5EF4-FFF2-40B4-BE49-F238E27FC236}">
                <a16:creationId xmlns:a16="http://schemas.microsoft.com/office/drawing/2014/main" id="{E5A7B023-F0F6-6645-954C-F7146F2570C2}"/>
              </a:ext>
            </a:extLst>
          </p:cNvPr>
          <p:cNvSpPr txBox="1"/>
          <p:nvPr/>
        </p:nvSpPr>
        <p:spPr>
          <a:xfrm>
            <a:off x="2735957" y="2106047"/>
            <a:ext cx="2106613" cy="369332"/>
          </a:xfrm>
          <a:prstGeom prst="rect">
            <a:avLst/>
          </a:prstGeom>
          <a:solidFill>
            <a:schemeClr val="bg1"/>
          </a:solidFill>
        </p:spPr>
        <p:txBody>
          <a:bodyPr wrap="square" rtlCol="0">
            <a:spAutoFit/>
          </a:bodyPr>
          <a:lstStyle/>
          <a:p>
            <a:pPr algn="ctr"/>
            <a:r>
              <a:rPr lang="en-US" b="1" dirty="0">
                <a:solidFill>
                  <a:srgbClr val="30261C"/>
                </a:solidFill>
                <a:latin typeface="Averia Serif" panose="02000603000000000004" pitchFamily="2" charset="77"/>
              </a:rPr>
              <a:t>cocktails to start</a:t>
            </a:r>
          </a:p>
        </p:txBody>
      </p:sp>
      <p:sp>
        <p:nvSpPr>
          <p:cNvPr id="29" name="TextBox 28">
            <a:extLst>
              <a:ext uri="{FF2B5EF4-FFF2-40B4-BE49-F238E27FC236}">
                <a16:creationId xmlns:a16="http://schemas.microsoft.com/office/drawing/2014/main" id="{C4DCC96D-C824-2A4F-A3CC-B054F3089CB7}"/>
              </a:ext>
            </a:extLst>
          </p:cNvPr>
          <p:cNvSpPr txBox="1"/>
          <p:nvPr/>
        </p:nvSpPr>
        <p:spPr>
          <a:xfrm>
            <a:off x="3988131" y="6381805"/>
            <a:ext cx="3094037" cy="3711657"/>
          </a:xfrm>
          <a:prstGeom prst="rect">
            <a:avLst/>
          </a:prstGeom>
          <a:noFill/>
        </p:spPr>
        <p:txBody>
          <a:bodyPr wrap="square" rtlCol="0">
            <a:spAutoFit/>
          </a:bodyPr>
          <a:lstStyle/>
          <a:p>
            <a:pPr defTabSz="2772000">
              <a:spcBef>
                <a:spcPts val="700"/>
              </a:spcBef>
              <a:spcAft>
                <a:spcPts val="400"/>
              </a:spcAft>
              <a:tabLst>
                <a:tab pos="2700000" algn="r"/>
              </a:tabLst>
            </a:pPr>
            <a:endParaRPr lang="en-US" b="1" dirty="0">
              <a:solidFill>
                <a:srgbClr val="30261C"/>
              </a:solidFill>
              <a:latin typeface="Optima" panose="02000503060000020004" pitchFamily="2" charset="0"/>
            </a:endParaRPr>
          </a:p>
          <a:p>
            <a:pPr defTabSz="2772000">
              <a:spcBef>
                <a:spcPts val="700"/>
              </a:spcBef>
              <a:spcAft>
                <a:spcPts val="400"/>
              </a:spcAft>
              <a:tabLst>
                <a:tab pos="2700000" algn="r"/>
              </a:tabLst>
            </a:pPr>
            <a:r>
              <a:rPr lang="en-US" b="1" dirty="0">
                <a:solidFill>
                  <a:srgbClr val="30261C"/>
                </a:solidFill>
                <a:latin typeface="Optima" panose="02000503060000020004" pitchFamily="2" charset="0"/>
              </a:rPr>
              <a:t>char grill </a:t>
            </a:r>
            <a:r>
              <a:rPr lang="en-US" sz="1000" dirty="0">
                <a:solidFill>
                  <a:srgbClr val="30261C"/>
                </a:solidFill>
                <a:latin typeface="Optima" panose="02000503060000020004" pitchFamily="2" charset="0"/>
              </a:rPr>
              <a:t>served w potato</a:t>
            </a:r>
          </a:p>
          <a:p>
            <a:pPr defTabSz="2772000">
              <a:spcBef>
                <a:spcPts val="700"/>
              </a:spcBef>
              <a:spcAft>
                <a:spcPts val="400"/>
              </a:spcAft>
              <a:tabLst>
                <a:tab pos="2700000" algn="r"/>
              </a:tabLst>
            </a:pPr>
            <a:endParaRPr lang="en-US" sz="1000" dirty="0">
              <a:solidFill>
                <a:srgbClr val="30261C"/>
              </a:solidFill>
              <a:latin typeface="Optima" panose="02000503060000020004" pitchFamily="2" charset="0"/>
            </a:endParaRPr>
          </a:p>
          <a:p>
            <a:pPr defTabSz="2772000">
              <a:lnSpc>
                <a:spcPct val="114000"/>
              </a:lnSpc>
              <a:spcAft>
                <a:spcPts val="600"/>
              </a:spcAft>
              <a:tabLst>
                <a:tab pos="2736000" algn="r"/>
              </a:tabLst>
            </a:pPr>
            <a:r>
              <a:rPr lang="en-US" sz="1000" b="1" dirty="0">
                <a:solidFill>
                  <a:srgbClr val="30261C"/>
                </a:solidFill>
                <a:latin typeface="Optima" panose="02000503060000020004" pitchFamily="2" charset="0"/>
              </a:rPr>
              <a:t>char grilled meats grass fed aged 21 days</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angus scotch fillet 300g	44</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angus beef eye fillet 200g 	48	   </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hanging lamb rump &amp; chorizo skewer </a:t>
            </a:r>
            <a:br>
              <a:rPr lang="en-US" sz="1100" dirty="0">
                <a:solidFill>
                  <a:srgbClr val="30261C"/>
                </a:solidFill>
                <a:latin typeface="Optima" panose="02000503060000020004" pitchFamily="2" charset="0"/>
              </a:rPr>
            </a:br>
            <a:r>
              <a:rPr lang="en-US" sz="1100" dirty="0">
                <a:solidFill>
                  <a:srgbClr val="30261C"/>
                </a:solidFill>
                <a:latin typeface="Optima" panose="02000503060000020004" pitchFamily="2" charset="0"/>
              </a:rPr>
              <a:t>marinated in buttermilk &amp; served w fries	48</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hanging eye fillet beef skewer, capsicum, </a:t>
            </a:r>
            <a:br>
              <a:rPr lang="en-US" sz="1100" dirty="0">
                <a:solidFill>
                  <a:srgbClr val="30261C"/>
                </a:solidFill>
                <a:latin typeface="Optima" panose="02000503060000020004" pitchFamily="2" charset="0"/>
              </a:rPr>
            </a:br>
            <a:r>
              <a:rPr lang="en-US" sz="1100" dirty="0">
                <a:solidFill>
                  <a:srgbClr val="30261C"/>
                </a:solidFill>
                <a:latin typeface="Optima" panose="02000503060000020004" pitchFamily="2" charset="0"/>
              </a:rPr>
              <a:t>onion served w fries	48</a:t>
            </a:r>
          </a:p>
          <a:p>
            <a:pPr defTabSz="2772000">
              <a:lnSpc>
                <a:spcPct val="114000"/>
              </a:lnSpc>
              <a:spcAft>
                <a:spcPts val="100"/>
              </a:spcAft>
              <a:tabLst>
                <a:tab pos="2736000" algn="r"/>
              </a:tabLst>
            </a:pPr>
            <a:r>
              <a:rPr lang="en-US" sz="1000" dirty="0">
                <a:solidFill>
                  <a:srgbClr val="D95026"/>
                </a:solidFill>
                <a:latin typeface="Optima" panose="02000503060000020004" pitchFamily="2" charset="0"/>
              </a:rPr>
              <a:t>then choose a sauce or butter</a:t>
            </a:r>
          </a:p>
          <a:p>
            <a:pPr defTabSz="2772000">
              <a:lnSpc>
                <a:spcPct val="114000"/>
              </a:lnSpc>
              <a:spcAft>
                <a:spcPts val="600"/>
              </a:spcAft>
              <a:tabLst>
                <a:tab pos="2736000" algn="r"/>
              </a:tabLst>
            </a:pPr>
            <a:r>
              <a:rPr lang="en-US" sz="1100" dirty="0" err="1">
                <a:solidFill>
                  <a:srgbClr val="30261C"/>
                </a:solidFill>
                <a:latin typeface="Optima" panose="02000503060000020004" pitchFamily="2" charset="0"/>
              </a:rPr>
              <a:t>madagascan</a:t>
            </a:r>
            <a:r>
              <a:rPr lang="en-US" sz="1100" dirty="0">
                <a:solidFill>
                  <a:srgbClr val="30261C"/>
                </a:solidFill>
                <a:latin typeface="Optima" panose="02000503060000020004" pitchFamily="2" charset="0"/>
              </a:rPr>
              <a:t> green peppercorn | béarnaise |</a:t>
            </a:r>
            <a:br>
              <a:rPr lang="en-US" sz="1100" dirty="0">
                <a:solidFill>
                  <a:srgbClr val="30261C"/>
                </a:solidFill>
                <a:latin typeface="Optima" panose="02000503060000020004" pitchFamily="2" charset="0"/>
              </a:rPr>
            </a:br>
            <a:r>
              <a:rPr lang="en-US" sz="1100" dirty="0">
                <a:solidFill>
                  <a:srgbClr val="30261C"/>
                </a:solidFill>
                <a:latin typeface="Optima" panose="02000503060000020004" pitchFamily="2" charset="0"/>
              </a:rPr>
              <a:t>roasted garlic &amp; red wine jus | blue cheese &amp; ricotta butter | mushroom &amp; smoked bacon</a:t>
            </a:r>
          </a:p>
        </p:txBody>
      </p:sp>
      <p:sp>
        <p:nvSpPr>
          <p:cNvPr id="30" name="TextBox 29">
            <a:extLst>
              <a:ext uri="{FF2B5EF4-FFF2-40B4-BE49-F238E27FC236}">
                <a16:creationId xmlns:a16="http://schemas.microsoft.com/office/drawing/2014/main" id="{A69BDD63-7F7F-6741-A7BC-87B27292F625}"/>
              </a:ext>
            </a:extLst>
          </p:cNvPr>
          <p:cNvSpPr txBox="1"/>
          <p:nvPr/>
        </p:nvSpPr>
        <p:spPr>
          <a:xfrm>
            <a:off x="655003" y="5661195"/>
            <a:ext cx="3094037" cy="2191882"/>
          </a:xfrm>
          <a:prstGeom prst="rect">
            <a:avLst/>
          </a:prstGeom>
          <a:noFill/>
        </p:spPr>
        <p:txBody>
          <a:bodyPr wrap="square" rtlCol="0">
            <a:spAutoFit/>
          </a:bodyPr>
          <a:lstStyle/>
          <a:p>
            <a:pPr defTabSz="2772000">
              <a:spcBef>
                <a:spcPts val="700"/>
              </a:spcBef>
              <a:spcAft>
                <a:spcPts val="400"/>
              </a:spcAft>
              <a:tabLst>
                <a:tab pos="2700000" algn="r"/>
              </a:tabLst>
            </a:pPr>
            <a:endParaRPr lang="en-US" b="1" dirty="0">
              <a:solidFill>
                <a:srgbClr val="30261C"/>
              </a:solidFill>
              <a:latin typeface="Optima" panose="02000503060000020004" pitchFamily="2" charset="0"/>
            </a:endParaRPr>
          </a:p>
          <a:p>
            <a:pPr defTabSz="2772000">
              <a:spcBef>
                <a:spcPts val="700"/>
              </a:spcBef>
              <a:spcAft>
                <a:spcPts val="400"/>
              </a:spcAft>
              <a:tabLst>
                <a:tab pos="2700000" algn="r"/>
              </a:tabLst>
            </a:pPr>
            <a:r>
              <a:rPr lang="en-US" b="1" dirty="0">
                <a:solidFill>
                  <a:srgbClr val="30261C"/>
                </a:solidFill>
                <a:latin typeface="Optima" panose="02000503060000020004" pitchFamily="2" charset="0"/>
              </a:rPr>
              <a:t>soup &amp; seafood</a:t>
            </a: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seafood chowder</a:t>
            </a:r>
            <a:r>
              <a:rPr lang="en-US" sz="1100" dirty="0">
                <a:solidFill>
                  <a:srgbClr val="30261C"/>
                </a:solidFill>
                <a:latin typeface="Optima" panose="02000503060000020004" pitchFamily="2" charset="0"/>
              </a:rPr>
              <a:t>, wood fired bread roll, calamari, fish, prawns, mussel, saffron          28                 </a:t>
            </a: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battered organic </a:t>
            </a:r>
            <a:r>
              <a:rPr lang="en-US" sz="1100" b="1" dirty="0" err="1">
                <a:solidFill>
                  <a:srgbClr val="30261C"/>
                </a:solidFill>
                <a:latin typeface="Optima" panose="02000503060000020004" pitchFamily="2" charset="0"/>
              </a:rPr>
              <a:t>clevedon</a:t>
            </a:r>
            <a:r>
              <a:rPr lang="en-US" sz="1100" b="1" dirty="0">
                <a:solidFill>
                  <a:srgbClr val="30261C"/>
                </a:solidFill>
                <a:latin typeface="Optima" panose="02000503060000020004" pitchFamily="2" charset="0"/>
              </a:rPr>
              <a:t> coast oysters</a:t>
            </a:r>
            <a:r>
              <a:rPr lang="en-US" sz="1100" dirty="0">
                <a:solidFill>
                  <a:srgbClr val="30261C"/>
                </a:solidFill>
                <a:latin typeface="Optima" panose="02000503060000020004" pitchFamily="2" charset="0"/>
              </a:rPr>
              <a:t>, </a:t>
            </a:r>
            <a:br>
              <a:rPr lang="en-US" sz="1100" dirty="0">
                <a:solidFill>
                  <a:srgbClr val="30261C"/>
                </a:solidFill>
                <a:latin typeface="Optima" panose="02000503060000020004" pitchFamily="2" charset="0"/>
              </a:rPr>
            </a:br>
            <a:r>
              <a:rPr lang="en-US" sz="1100" dirty="0">
                <a:solidFill>
                  <a:srgbClr val="30261C"/>
                </a:solidFill>
                <a:latin typeface="Optima" panose="02000503060000020004" pitchFamily="2" charset="0"/>
              </a:rPr>
              <a:t>remoulade sauce                                           27</a:t>
            </a:r>
          </a:p>
          <a:p>
            <a:pPr defTabSz="2772000">
              <a:lnSpc>
                <a:spcPct val="114000"/>
              </a:lnSpc>
              <a:spcAft>
                <a:spcPts val="800"/>
              </a:spcAft>
              <a:tabLst>
                <a:tab pos="2736000" algn="r"/>
              </a:tabLst>
            </a:pPr>
            <a:r>
              <a:rPr lang="en-US" sz="1100" b="1" dirty="0">
                <a:solidFill>
                  <a:srgbClr val="30261C"/>
                </a:solidFill>
                <a:latin typeface="Optima" panose="02000503060000020004" pitchFamily="2" charset="0"/>
              </a:rPr>
              <a:t>salt &amp; pepper prawns</a:t>
            </a:r>
            <a:r>
              <a:rPr lang="en-US" sz="1100" dirty="0">
                <a:solidFill>
                  <a:srgbClr val="30261C"/>
                </a:solidFill>
                <a:latin typeface="Optima" panose="02000503060000020004" pitchFamily="2" charset="0"/>
              </a:rPr>
              <a:t>, wasabi mayonnaise, pickled red onions                                         28                                                                   </a:t>
            </a:r>
          </a:p>
        </p:txBody>
      </p:sp>
      <p:cxnSp>
        <p:nvCxnSpPr>
          <p:cNvPr id="33" name="Straight Connector 32">
            <a:extLst>
              <a:ext uri="{FF2B5EF4-FFF2-40B4-BE49-F238E27FC236}">
                <a16:creationId xmlns:a16="http://schemas.microsoft.com/office/drawing/2014/main" id="{CE4A0518-95E9-D749-AECD-05EEB1C5C154}"/>
              </a:ext>
            </a:extLst>
          </p:cNvPr>
          <p:cNvCxnSpPr>
            <a:cxnSpLocks/>
          </p:cNvCxnSpPr>
          <p:nvPr/>
        </p:nvCxnSpPr>
        <p:spPr>
          <a:xfrm>
            <a:off x="793624" y="5829254"/>
            <a:ext cx="2752627" cy="0"/>
          </a:xfrm>
          <a:prstGeom prst="line">
            <a:avLst/>
          </a:prstGeom>
          <a:ln>
            <a:solidFill>
              <a:srgbClr val="30261C"/>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9093AD3-A9B5-D543-ABC8-2588E8C0A6CD}"/>
              </a:ext>
            </a:extLst>
          </p:cNvPr>
          <p:cNvCxnSpPr>
            <a:cxnSpLocks/>
          </p:cNvCxnSpPr>
          <p:nvPr/>
        </p:nvCxnSpPr>
        <p:spPr>
          <a:xfrm>
            <a:off x="3988131" y="6188331"/>
            <a:ext cx="2724347" cy="0"/>
          </a:xfrm>
          <a:prstGeom prst="line">
            <a:avLst/>
          </a:prstGeom>
          <a:ln>
            <a:solidFill>
              <a:srgbClr val="30261C"/>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3B85CFA-E289-F24E-BB92-E03C5A4D5125}"/>
              </a:ext>
            </a:extLst>
          </p:cNvPr>
          <p:cNvSpPr txBox="1"/>
          <p:nvPr/>
        </p:nvSpPr>
        <p:spPr>
          <a:xfrm>
            <a:off x="2706624" y="219456"/>
            <a:ext cx="2084832" cy="2066544"/>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A2429B76-82BC-E84D-82D9-D888AC6051EE}"/>
              </a:ext>
            </a:extLst>
          </p:cNvPr>
          <p:cNvSpPr txBox="1"/>
          <p:nvPr/>
        </p:nvSpPr>
        <p:spPr>
          <a:xfrm>
            <a:off x="-2649806" y="755925"/>
            <a:ext cx="2084832" cy="2066544"/>
          </a:xfrm>
          <a:prstGeom prst="rect">
            <a:avLst/>
          </a:prstGeom>
          <a:noFill/>
        </p:spPr>
        <p:txBody>
          <a:bodyPr wrap="square" rtlCol="0">
            <a:spAutoFit/>
          </a:bodyPr>
          <a:lstStyle/>
          <a:p>
            <a:endParaRPr lang="en-US" dirty="0"/>
          </a:p>
        </p:txBody>
      </p:sp>
      <p:sp>
        <p:nvSpPr>
          <p:cNvPr id="17" name="TextBox 16">
            <a:extLst>
              <a:ext uri="{FF2B5EF4-FFF2-40B4-BE49-F238E27FC236}">
                <a16:creationId xmlns:a16="http://schemas.microsoft.com/office/drawing/2014/main" id="{32649481-8F5E-284B-AC36-5A806EFFB79A}"/>
              </a:ext>
            </a:extLst>
          </p:cNvPr>
          <p:cNvSpPr txBox="1"/>
          <p:nvPr/>
        </p:nvSpPr>
        <p:spPr>
          <a:xfrm>
            <a:off x="2926315" y="347507"/>
            <a:ext cx="2084832" cy="369332"/>
          </a:xfrm>
          <a:prstGeom prst="rect">
            <a:avLst/>
          </a:prstGeom>
          <a:noFill/>
        </p:spPr>
        <p:txBody>
          <a:bodyPr wrap="square" rtlCol="0">
            <a:spAutoFit/>
          </a:bodyPr>
          <a:lstStyle/>
          <a:p>
            <a:endParaRPr lang="en-US" dirty="0">
              <a:latin typeface="Optima" panose="02000503060000020004" pitchFamily="2" charset="0"/>
            </a:endParaRPr>
          </a:p>
        </p:txBody>
      </p:sp>
      <p:sp>
        <p:nvSpPr>
          <p:cNvPr id="6" name="TextBox 5">
            <a:extLst>
              <a:ext uri="{FF2B5EF4-FFF2-40B4-BE49-F238E27FC236}">
                <a16:creationId xmlns:a16="http://schemas.microsoft.com/office/drawing/2014/main" id="{028271F1-DFF4-6D43-822E-9D3358700473}"/>
              </a:ext>
            </a:extLst>
          </p:cNvPr>
          <p:cNvSpPr txBox="1"/>
          <p:nvPr/>
        </p:nvSpPr>
        <p:spPr>
          <a:xfrm>
            <a:off x="2541030" y="2354721"/>
            <a:ext cx="2568771" cy="1324593"/>
          </a:xfrm>
          <a:prstGeom prst="rect">
            <a:avLst/>
          </a:prstGeom>
          <a:noFill/>
        </p:spPr>
        <p:txBody>
          <a:bodyPr wrap="square" rtlCol="0">
            <a:spAutoFit/>
          </a:bodyPr>
          <a:lstStyle/>
          <a:p>
            <a:endParaRPr lang="en-US" sz="1000" dirty="0"/>
          </a:p>
          <a:p>
            <a:pPr algn="ctr">
              <a:lnSpc>
                <a:spcPct val="114000"/>
              </a:lnSpc>
              <a:spcAft>
                <a:spcPts val="400"/>
              </a:spcAft>
            </a:pPr>
            <a:r>
              <a:rPr lang="en-US" sz="1100" b="1" dirty="0">
                <a:solidFill>
                  <a:srgbClr val="30261C"/>
                </a:solidFill>
                <a:latin typeface="Optima" panose="02000503060000020004" pitchFamily="2" charset="0"/>
              </a:rPr>
              <a:t>champagne cocktail</a:t>
            </a:r>
          </a:p>
          <a:p>
            <a:pPr algn="ctr">
              <a:lnSpc>
                <a:spcPct val="114000"/>
              </a:lnSpc>
              <a:spcAft>
                <a:spcPts val="400"/>
              </a:spcAft>
            </a:pPr>
            <a:r>
              <a:rPr lang="en-US" sz="1000" dirty="0">
                <a:solidFill>
                  <a:srgbClr val="30261C"/>
                </a:solidFill>
                <a:latin typeface="Optima" panose="02000503060000020004" pitchFamily="2" charset="0"/>
              </a:rPr>
              <a:t>verve du </a:t>
            </a:r>
            <a:r>
              <a:rPr lang="en-US" sz="1000" dirty="0" err="1">
                <a:solidFill>
                  <a:srgbClr val="30261C"/>
                </a:solidFill>
                <a:latin typeface="Optima" panose="02000503060000020004" pitchFamily="2" charset="0"/>
              </a:rPr>
              <a:t>vernay</a:t>
            </a:r>
            <a:r>
              <a:rPr lang="en-US" sz="1000" dirty="0">
                <a:solidFill>
                  <a:srgbClr val="30261C"/>
                </a:solidFill>
                <a:latin typeface="Optima" panose="02000503060000020004" pitchFamily="2" charset="0"/>
              </a:rPr>
              <a:t>, angostura bitters </a:t>
            </a:r>
          </a:p>
          <a:p>
            <a:pPr algn="ctr">
              <a:lnSpc>
                <a:spcPct val="114000"/>
              </a:lnSpc>
              <a:spcAft>
                <a:spcPts val="400"/>
              </a:spcAft>
            </a:pPr>
            <a:r>
              <a:rPr lang="en-US" sz="1000" dirty="0">
                <a:solidFill>
                  <a:srgbClr val="30261C"/>
                </a:solidFill>
                <a:latin typeface="Optima" panose="02000503060000020004" pitchFamily="2" charset="0"/>
              </a:rPr>
              <a:t>soaked sugar cube, a twist</a:t>
            </a:r>
          </a:p>
          <a:p>
            <a:pPr algn="ctr">
              <a:lnSpc>
                <a:spcPct val="114000"/>
              </a:lnSpc>
              <a:spcAft>
                <a:spcPts val="400"/>
              </a:spcAft>
            </a:pPr>
            <a:r>
              <a:rPr lang="en-US" sz="1000" dirty="0">
                <a:solidFill>
                  <a:srgbClr val="30261C"/>
                </a:solidFill>
                <a:latin typeface="Optima" panose="02000503060000020004" pitchFamily="2" charset="0"/>
              </a:rPr>
              <a:t>22</a:t>
            </a:r>
          </a:p>
          <a:p>
            <a:endParaRPr lang="en-US" sz="1000" dirty="0"/>
          </a:p>
        </p:txBody>
      </p:sp>
      <p:sp>
        <p:nvSpPr>
          <p:cNvPr id="2" name="TextBox 1">
            <a:extLst>
              <a:ext uri="{FF2B5EF4-FFF2-40B4-BE49-F238E27FC236}">
                <a16:creationId xmlns:a16="http://schemas.microsoft.com/office/drawing/2014/main" id="{3721A94F-4462-9444-865E-8BFE90D69339}"/>
              </a:ext>
            </a:extLst>
          </p:cNvPr>
          <p:cNvSpPr txBox="1"/>
          <p:nvPr/>
        </p:nvSpPr>
        <p:spPr>
          <a:xfrm>
            <a:off x="-169333" y="2489200"/>
            <a:ext cx="184731" cy="369332"/>
          </a:xfrm>
          <a:prstGeom prst="rect">
            <a:avLst/>
          </a:prstGeom>
          <a:noFill/>
        </p:spPr>
        <p:txBody>
          <a:bodyPr wrap="none" rtlCol="0">
            <a:spAutoFit/>
          </a:bodyPr>
          <a:lstStyle/>
          <a:p>
            <a:endParaRPr lang="en-US"/>
          </a:p>
        </p:txBody>
      </p:sp>
      <p:sp>
        <p:nvSpPr>
          <p:cNvPr id="3" name="TextBox 2">
            <a:extLst>
              <a:ext uri="{FF2B5EF4-FFF2-40B4-BE49-F238E27FC236}">
                <a16:creationId xmlns:a16="http://schemas.microsoft.com/office/drawing/2014/main" id="{4CFFF9EF-B640-3045-9D83-054B86FFC5B6}"/>
              </a:ext>
            </a:extLst>
          </p:cNvPr>
          <p:cNvSpPr txBox="1"/>
          <p:nvPr/>
        </p:nvSpPr>
        <p:spPr>
          <a:xfrm>
            <a:off x="7277878" y="10543592"/>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444174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5E1AE5-A634-2B4B-A9DC-AA541BE48641}"/>
              </a:ext>
            </a:extLst>
          </p:cNvPr>
          <p:cNvSpPr txBox="1"/>
          <p:nvPr/>
        </p:nvSpPr>
        <p:spPr>
          <a:xfrm>
            <a:off x="602290" y="1072567"/>
            <a:ext cx="3094037" cy="2557367"/>
          </a:xfrm>
          <a:prstGeom prst="rect">
            <a:avLst/>
          </a:prstGeom>
          <a:noFill/>
        </p:spPr>
        <p:txBody>
          <a:bodyPr wrap="square" rtlCol="0">
            <a:spAutoFit/>
          </a:bodyPr>
          <a:lstStyle/>
          <a:p>
            <a:pPr defTabSz="2772000">
              <a:spcBef>
                <a:spcPts val="700"/>
              </a:spcBef>
              <a:spcAft>
                <a:spcPts val="400"/>
              </a:spcAft>
              <a:tabLst>
                <a:tab pos="2736000" algn="r"/>
              </a:tabLst>
            </a:pPr>
            <a:r>
              <a:rPr lang="en-US" b="1" dirty="0">
                <a:solidFill>
                  <a:srgbClr val="30261C"/>
                </a:solidFill>
                <a:latin typeface="Optima" panose="02000503060000020004" pitchFamily="2" charset="0"/>
              </a:rPr>
              <a:t>mains </a:t>
            </a:r>
            <a:r>
              <a:rPr lang="en-US" sz="1000" dirty="0">
                <a:solidFill>
                  <a:srgbClr val="30261C"/>
                </a:solidFill>
                <a:latin typeface="Optima" panose="02000503060000020004" pitchFamily="2" charset="0"/>
              </a:rPr>
              <a:t>served w potato</a:t>
            </a:r>
          </a:p>
          <a:p>
            <a:pPr defTabSz="2772000">
              <a:spcBef>
                <a:spcPts val="700"/>
              </a:spcBef>
              <a:spcAft>
                <a:spcPts val="400"/>
              </a:spcAft>
              <a:tabLst>
                <a:tab pos="2736000" algn="r"/>
              </a:tabLst>
            </a:pPr>
            <a:endParaRPr lang="en-US" sz="1000" dirty="0">
              <a:solidFill>
                <a:srgbClr val="30261C"/>
              </a:solidFill>
              <a:latin typeface="Optima" panose="02000503060000020004" pitchFamily="2" charset="0"/>
            </a:endParaRP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fresh fillet of market fish, pistachio crumble, lemon hollandaise	42</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crispy chicken breast, gypsy sauce, three cheeses                                                        42                                                                                                                                       </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beef eye fillet schnitzel, mushroom marsala sauce, grilled mozzarella	46</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scallops  wrapped in smoked bacon, char grilled, garlic cream sauce, arborio rice       49                 </a:t>
            </a:r>
          </a:p>
        </p:txBody>
      </p:sp>
      <p:sp>
        <p:nvSpPr>
          <p:cNvPr id="5" name="TextBox 4">
            <a:extLst>
              <a:ext uri="{FF2B5EF4-FFF2-40B4-BE49-F238E27FC236}">
                <a16:creationId xmlns:a16="http://schemas.microsoft.com/office/drawing/2014/main" id="{DA7CB014-CB26-014F-8D6A-5F0B06C29F10}"/>
              </a:ext>
            </a:extLst>
          </p:cNvPr>
          <p:cNvSpPr txBox="1"/>
          <p:nvPr/>
        </p:nvSpPr>
        <p:spPr>
          <a:xfrm>
            <a:off x="602290" y="4634334"/>
            <a:ext cx="3094037" cy="1156663"/>
          </a:xfrm>
          <a:prstGeom prst="rect">
            <a:avLst/>
          </a:prstGeom>
          <a:noFill/>
        </p:spPr>
        <p:txBody>
          <a:bodyPr wrap="square" rtlCol="0">
            <a:spAutoFit/>
          </a:bodyPr>
          <a:lstStyle/>
          <a:p>
            <a:pPr defTabSz="2772000">
              <a:lnSpc>
                <a:spcPct val="114000"/>
              </a:lnSpc>
              <a:spcAft>
                <a:spcPts val="600"/>
              </a:spcAft>
              <a:tabLst>
                <a:tab pos="2736000" algn="r"/>
              </a:tabLst>
            </a:pPr>
            <a:r>
              <a:rPr lang="en-US" b="1" dirty="0">
                <a:solidFill>
                  <a:srgbClr val="30261C"/>
                </a:solidFill>
                <a:latin typeface="Optima" panose="02000503060000020004" pitchFamily="2" charset="0"/>
              </a:rPr>
              <a:t>vegan</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cashew nut cream, chickpea battered cauliflower, broccolini, butterbean </a:t>
            </a:r>
            <a:r>
              <a:rPr lang="en-US" sz="1100" dirty="0" err="1">
                <a:solidFill>
                  <a:srgbClr val="30261C"/>
                </a:solidFill>
                <a:latin typeface="Optima" panose="02000503060000020004" pitchFamily="2" charset="0"/>
              </a:rPr>
              <a:t>ragu</a:t>
            </a:r>
            <a:r>
              <a:rPr lang="en-US" sz="1100" dirty="0">
                <a:solidFill>
                  <a:srgbClr val="30261C"/>
                </a:solidFill>
                <a:latin typeface="Optima" panose="02000503060000020004" pitchFamily="2" charset="0"/>
              </a:rPr>
              <a:t>	40</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	</a:t>
            </a:r>
          </a:p>
        </p:txBody>
      </p:sp>
      <p:sp>
        <p:nvSpPr>
          <p:cNvPr id="9" name="TextBox 8">
            <a:extLst>
              <a:ext uri="{FF2B5EF4-FFF2-40B4-BE49-F238E27FC236}">
                <a16:creationId xmlns:a16="http://schemas.microsoft.com/office/drawing/2014/main" id="{F3A40CF6-0D0C-104E-A490-4944B90D8804}"/>
              </a:ext>
            </a:extLst>
          </p:cNvPr>
          <p:cNvSpPr txBox="1"/>
          <p:nvPr/>
        </p:nvSpPr>
        <p:spPr>
          <a:xfrm>
            <a:off x="3779834" y="977124"/>
            <a:ext cx="3094037" cy="3056497"/>
          </a:xfrm>
          <a:prstGeom prst="rect">
            <a:avLst/>
          </a:prstGeom>
          <a:noFill/>
          <a:ln w="12700" cmpd="sng">
            <a:solidFill>
              <a:srgbClr val="30261C"/>
            </a:solidFill>
            <a:prstDash val="sysDot"/>
            <a:extLst>
              <a:ext uri="{C807C97D-BFC1-408E-A445-0C87EB9F89A2}">
                <ask:lineSketchStyleProps xmlns:ask="http://schemas.microsoft.com/office/drawing/2018/sketchyshapes" sd="1219033472">
                  <a:custGeom>
                    <a:avLst/>
                    <a:gdLst>
                      <a:gd name="connsiteX0" fmla="*/ 0 w 3094037"/>
                      <a:gd name="connsiteY0" fmla="*/ 0 h 1754326"/>
                      <a:gd name="connsiteX1" fmla="*/ 3094037 w 3094037"/>
                      <a:gd name="connsiteY1" fmla="*/ 0 h 1754326"/>
                      <a:gd name="connsiteX2" fmla="*/ 3094037 w 3094037"/>
                      <a:gd name="connsiteY2" fmla="*/ 1754326 h 1754326"/>
                      <a:gd name="connsiteX3" fmla="*/ 0 w 3094037"/>
                      <a:gd name="connsiteY3" fmla="*/ 1754326 h 1754326"/>
                      <a:gd name="connsiteX4" fmla="*/ 0 w 3094037"/>
                      <a:gd name="connsiteY4" fmla="*/ 0 h 175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037" h="1754326" extrusionOk="0">
                        <a:moveTo>
                          <a:pt x="0" y="0"/>
                        </a:moveTo>
                        <a:cubicBezTo>
                          <a:pt x="959461" y="118645"/>
                          <a:pt x="2702940" y="116012"/>
                          <a:pt x="3094037" y="0"/>
                        </a:cubicBezTo>
                        <a:cubicBezTo>
                          <a:pt x="3111311" y="469620"/>
                          <a:pt x="2982291" y="1143791"/>
                          <a:pt x="3094037" y="1754326"/>
                        </a:cubicBezTo>
                        <a:cubicBezTo>
                          <a:pt x="2474902" y="1888926"/>
                          <a:pt x="1366737" y="1597130"/>
                          <a:pt x="0" y="1754326"/>
                        </a:cubicBezTo>
                        <a:cubicBezTo>
                          <a:pt x="111227" y="936605"/>
                          <a:pt x="-8620" y="293506"/>
                          <a:pt x="0" y="0"/>
                        </a:cubicBezTo>
                        <a:close/>
                      </a:path>
                    </a:pathLst>
                  </a:custGeom>
                  <ask:type>
                    <ask:lineSketchNone/>
                  </ask:type>
                </ask:lineSketchStyleProps>
              </a:ext>
            </a:extLst>
          </a:ln>
        </p:spPr>
        <p:txBody>
          <a:bodyPr wrap="square" lIns="180000" tIns="180000" rIns="180000" bIns="180000" rtlCol="0">
            <a:spAutoFit/>
          </a:bodyPr>
          <a:lstStyle/>
          <a:p>
            <a:pPr defTabSz="2772000">
              <a:spcBef>
                <a:spcPts val="1000"/>
              </a:spcBef>
              <a:spcAft>
                <a:spcPts val="400"/>
              </a:spcAft>
              <a:tabLst>
                <a:tab pos="2700000" algn="r"/>
              </a:tabLst>
            </a:pPr>
            <a:r>
              <a:rPr lang="en-US" b="1" dirty="0">
                <a:solidFill>
                  <a:srgbClr val="30261C"/>
                </a:solidFill>
                <a:latin typeface="Optima" panose="02000503060000020004" pitchFamily="2" charset="0"/>
              </a:rPr>
              <a:t>red earth classics</a:t>
            </a:r>
          </a:p>
          <a:p>
            <a:pPr defTabSz="2772000">
              <a:spcBef>
                <a:spcPts val="1000"/>
              </a:spcBef>
              <a:spcAft>
                <a:spcPts val="400"/>
              </a:spcAft>
              <a:tabLst>
                <a:tab pos="2700000" algn="r"/>
              </a:tabLst>
            </a:pPr>
            <a:r>
              <a:rPr lang="en-US" sz="1100" dirty="0">
                <a:solidFill>
                  <a:srgbClr val="30261C"/>
                </a:solidFill>
                <a:latin typeface="Optima" panose="02000503060000020004" pitchFamily="2" charset="0"/>
              </a:rPr>
              <a:t>gold spice salt &amp; pepper calamari , remoulade sauce                                                   	</a:t>
            </a:r>
            <a:r>
              <a:rPr lang="en-US" sz="800" dirty="0">
                <a:solidFill>
                  <a:srgbClr val="30261C"/>
                </a:solidFill>
                <a:latin typeface="Optima" panose="02000503060000020004" pitchFamily="2" charset="0"/>
              </a:rPr>
              <a:t>entrée     </a:t>
            </a:r>
            <a:r>
              <a:rPr lang="en-US" sz="1100" dirty="0">
                <a:solidFill>
                  <a:srgbClr val="30261C"/>
                </a:solidFill>
                <a:latin typeface="Optima" panose="02000503060000020004" pitchFamily="2" charset="0"/>
              </a:rPr>
              <a:t>26                                                                                                                   </a:t>
            </a:r>
          </a:p>
          <a:p>
            <a:pPr defTabSz="2772000">
              <a:spcBef>
                <a:spcPts val="1000"/>
              </a:spcBef>
              <a:spcAft>
                <a:spcPts val="400"/>
              </a:spcAft>
              <a:tabLst>
                <a:tab pos="2700000" algn="r"/>
              </a:tabLst>
            </a:pPr>
            <a:r>
              <a:rPr lang="en-US" sz="1100" dirty="0">
                <a:solidFill>
                  <a:srgbClr val="30261C"/>
                </a:solidFill>
                <a:latin typeface="Optima" panose="02000503060000020004" pitchFamily="2" charset="0"/>
              </a:rPr>
              <a:t>char grilled eye fillet, scallops wrapped in smoked bacon, garlic crème    	     52</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char grilled eye fillet wrapped in bacon, garlic butter prawns, pinot jus                    52</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mac n cheese, ham off the bone, parmesan crumbs                                </a:t>
            </a:r>
            <a:r>
              <a:rPr lang="en-US" sz="800" dirty="0">
                <a:solidFill>
                  <a:srgbClr val="30261C"/>
                </a:solidFill>
                <a:latin typeface="Optima" panose="02000503060000020004" pitchFamily="2" charset="0"/>
              </a:rPr>
              <a:t>entrée</a:t>
            </a:r>
            <a:r>
              <a:rPr lang="en-US" sz="1100" dirty="0">
                <a:solidFill>
                  <a:srgbClr val="30261C"/>
                </a:solidFill>
                <a:latin typeface="Optima" panose="02000503060000020004" pitchFamily="2" charset="0"/>
              </a:rPr>
              <a:t> 28   </a:t>
            </a:r>
            <a:r>
              <a:rPr lang="en-US" sz="800" dirty="0">
                <a:solidFill>
                  <a:srgbClr val="30261C"/>
                </a:solidFill>
                <a:latin typeface="Optima" panose="02000503060000020004" pitchFamily="2" charset="0"/>
              </a:rPr>
              <a:t>main</a:t>
            </a:r>
            <a:r>
              <a:rPr lang="en-US" sz="1100" dirty="0">
                <a:solidFill>
                  <a:srgbClr val="30261C"/>
                </a:solidFill>
                <a:latin typeface="Optima" panose="02000503060000020004" pitchFamily="2" charset="0"/>
              </a:rPr>
              <a:t> 40</a:t>
            </a:r>
          </a:p>
          <a:p>
            <a:pPr defTabSz="2772000">
              <a:lnSpc>
                <a:spcPct val="114000"/>
              </a:lnSpc>
              <a:spcAft>
                <a:spcPts val="800"/>
              </a:spcAft>
              <a:tabLst>
                <a:tab pos="2736000" algn="r"/>
              </a:tabLst>
            </a:pPr>
            <a:endParaRPr lang="en-US" sz="1100" dirty="0">
              <a:solidFill>
                <a:srgbClr val="30261C"/>
              </a:solidFill>
              <a:latin typeface="Alte Haas Grotesk" panose="02000503000000020004" pitchFamily="2" charset="77"/>
            </a:endParaRPr>
          </a:p>
        </p:txBody>
      </p:sp>
      <p:sp>
        <p:nvSpPr>
          <p:cNvPr id="10" name="TextBox 9">
            <a:extLst>
              <a:ext uri="{FF2B5EF4-FFF2-40B4-BE49-F238E27FC236}">
                <a16:creationId xmlns:a16="http://schemas.microsoft.com/office/drawing/2014/main" id="{FABD2EC8-0067-0B40-9453-2C5D0CD07165}"/>
              </a:ext>
            </a:extLst>
          </p:cNvPr>
          <p:cNvSpPr txBox="1"/>
          <p:nvPr/>
        </p:nvSpPr>
        <p:spPr>
          <a:xfrm>
            <a:off x="3779835" y="4715218"/>
            <a:ext cx="3094037" cy="3444789"/>
          </a:xfrm>
          <a:prstGeom prst="rect">
            <a:avLst/>
          </a:prstGeom>
          <a:noFill/>
        </p:spPr>
        <p:txBody>
          <a:bodyPr wrap="square" rtlCol="0">
            <a:spAutoFit/>
          </a:bodyPr>
          <a:lstStyle/>
          <a:p>
            <a:pPr defTabSz="2772000">
              <a:spcBef>
                <a:spcPts val="700"/>
              </a:spcBef>
              <a:spcAft>
                <a:spcPts val="400"/>
              </a:spcAft>
              <a:tabLst>
                <a:tab pos="2700000" algn="r"/>
              </a:tabLst>
            </a:pPr>
            <a:r>
              <a:rPr lang="en-US" b="1" dirty="0">
                <a:solidFill>
                  <a:srgbClr val="30261C"/>
                </a:solidFill>
                <a:latin typeface="Optima" panose="02000503060000020004" pitchFamily="2" charset="0"/>
              </a:rPr>
              <a:t>sides	</a:t>
            </a:r>
            <a:r>
              <a:rPr lang="en-US" sz="1100" dirty="0">
                <a:solidFill>
                  <a:srgbClr val="30261C"/>
                </a:solidFill>
                <a:latin typeface="Optima" panose="02000503060000020004" pitchFamily="2" charset="0"/>
              </a:rPr>
              <a:t>14 each</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steamed </a:t>
            </a:r>
            <a:r>
              <a:rPr lang="en-US" sz="1100" dirty="0" err="1">
                <a:solidFill>
                  <a:srgbClr val="30261C"/>
                </a:solidFill>
                <a:latin typeface="Optima" panose="02000503060000020004" pitchFamily="2" charset="0"/>
              </a:rPr>
              <a:t>french</a:t>
            </a:r>
            <a:r>
              <a:rPr lang="en-US" sz="1100" dirty="0">
                <a:solidFill>
                  <a:srgbClr val="30261C"/>
                </a:solidFill>
                <a:latin typeface="Optima" panose="02000503060000020004" pitchFamily="2" charset="0"/>
              </a:rPr>
              <a:t> beans, almond butter</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beetroot, </a:t>
            </a:r>
            <a:r>
              <a:rPr lang="en-US" sz="1100" dirty="0" err="1">
                <a:solidFill>
                  <a:srgbClr val="30261C"/>
                </a:solidFill>
                <a:latin typeface="Optima" panose="02000503060000020004" pitchFamily="2" charset="0"/>
              </a:rPr>
              <a:t>clevedon</a:t>
            </a:r>
            <a:r>
              <a:rPr lang="en-US" sz="1100" dirty="0">
                <a:solidFill>
                  <a:srgbClr val="30261C"/>
                </a:solidFill>
                <a:latin typeface="Optima" panose="02000503060000020004" pitchFamily="2" charset="0"/>
              </a:rPr>
              <a:t> buffalo bocconcini, balsamic, mint </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slender stems broccolini w virgin lemon olive oil</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bang bang cauliflower – crumbed &amp; fried </a:t>
            </a:r>
            <a:br>
              <a:rPr lang="en-US" sz="1100" dirty="0">
                <a:solidFill>
                  <a:srgbClr val="30261C"/>
                </a:solidFill>
                <a:latin typeface="Optima" panose="02000503060000020004" pitchFamily="2" charset="0"/>
              </a:rPr>
            </a:br>
            <a:r>
              <a:rPr lang="en-US" sz="1100" dirty="0">
                <a:solidFill>
                  <a:srgbClr val="30261C"/>
                </a:solidFill>
                <a:latin typeface="Optima" panose="02000503060000020004" pitchFamily="2" charset="0"/>
              </a:rPr>
              <a:t>w bang bang sauce</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caprese salad – buffalo mozzarella, vine tomato, basil, white balsamic vinegar </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salad leaves, pear, parmesan, candied walnuts</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kumara chips w house made blueberry ketchup  </a:t>
            </a:r>
          </a:p>
          <a:p>
            <a:pPr defTabSz="2772000">
              <a:lnSpc>
                <a:spcPct val="114000"/>
              </a:lnSpc>
              <a:spcAft>
                <a:spcPts val="800"/>
              </a:spcAft>
              <a:tabLst>
                <a:tab pos="2736000" algn="r"/>
              </a:tabLst>
            </a:pPr>
            <a:r>
              <a:rPr lang="en-US" sz="1100" dirty="0">
                <a:solidFill>
                  <a:srgbClr val="30261C"/>
                </a:solidFill>
                <a:latin typeface="Optima" panose="02000503060000020004" pitchFamily="2" charset="0"/>
              </a:rPr>
              <a:t>fries w garlic aioli</a:t>
            </a:r>
          </a:p>
        </p:txBody>
      </p:sp>
      <p:sp>
        <p:nvSpPr>
          <p:cNvPr id="14" name="Rectangle 13">
            <a:extLst>
              <a:ext uri="{FF2B5EF4-FFF2-40B4-BE49-F238E27FC236}">
                <a16:creationId xmlns:a16="http://schemas.microsoft.com/office/drawing/2014/main" id="{CC0C6467-BDA5-7244-ADE2-9C3E5EE0146B}"/>
              </a:ext>
            </a:extLst>
          </p:cNvPr>
          <p:cNvSpPr/>
          <p:nvPr/>
        </p:nvSpPr>
        <p:spPr>
          <a:xfrm>
            <a:off x="1890709" y="8837441"/>
            <a:ext cx="3778250" cy="1395895"/>
          </a:xfrm>
          <a:prstGeom prst="rect">
            <a:avLst/>
          </a:prstGeom>
        </p:spPr>
        <p:txBody>
          <a:bodyPr>
            <a:spAutoFit/>
          </a:bodyPr>
          <a:lstStyle/>
          <a:p>
            <a:pPr algn="ctr">
              <a:lnSpc>
                <a:spcPct val="114000"/>
              </a:lnSpc>
              <a:spcAft>
                <a:spcPts val="0"/>
              </a:spcAft>
            </a:pPr>
            <a:r>
              <a:rPr lang="en-AU" sz="1100" dirty="0">
                <a:solidFill>
                  <a:srgbClr val="30261C"/>
                </a:solidFill>
                <a:latin typeface="Optima" panose="02000503060000020004" pitchFamily="2" charset="0"/>
                <a:ea typeface="MS Mincho" panose="02020609040205080304" pitchFamily="49" charset="-128"/>
                <a:cs typeface="Times New Roman" panose="02020603050405020304" pitchFamily="18" charset="0"/>
              </a:rPr>
              <a:t>we will take all reasonable efforts to accommodate guest’s dietary needs, however we cannot guarantee that the ingredients we use will be allergen free. if you have any dietary requirements or allergies, please inform one of our team members.</a:t>
            </a:r>
            <a:endParaRPr lang="en-NZ" sz="1100" dirty="0">
              <a:solidFill>
                <a:srgbClr val="30261C"/>
              </a:solidFill>
              <a:latin typeface="Optima" panose="02000503060000020004" pitchFamily="2" charset="0"/>
              <a:ea typeface="MS Mincho" panose="02020609040205080304" pitchFamily="49" charset="-128"/>
              <a:cs typeface="Times New Roman" panose="02020603050405020304" pitchFamily="18" charset="0"/>
            </a:endParaRPr>
          </a:p>
          <a:p>
            <a:pPr algn="ctr">
              <a:spcAft>
                <a:spcPts val="0"/>
              </a:spcAft>
            </a:pPr>
            <a:r>
              <a:rPr lang="en-AU" sz="1100" dirty="0">
                <a:solidFill>
                  <a:srgbClr val="30261C"/>
                </a:solidFill>
                <a:latin typeface="Optima" panose="02000503060000020004" pitchFamily="2" charset="0"/>
                <a:ea typeface="MS Mincho" panose="02020609040205080304" pitchFamily="49" charset="-128"/>
                <a:cs typeface="Times New Roman" panose="02020603050405020304" pitchFamily="18" charset="0"/>
              </a:rPr>
              <a:t> </a:t>
            </a:r>
            <a:endParaRPr lang="en-NZ" sz="1100" dirty="0">
              <a:solidFill>
                <a:srgbClr val="30261C"/>
              </a:solidFill>
              <a:latin typeface="Optima" panose="02000503060000020004" pitchFamily="2" charset="0"/>
              <a:ea typeface="MS Mincho" panose="02020609040205080304" pitchFamily="49" charset="-128"/>
              <a:cs typeface="Times New Roman" panose="02020603050405020304" pitchFamily="18" charset="0"/>
            </a:endParaRPr>
          </a:p>
          <a:p>
            <a:pPr algn="ctr">
              <a:spcAft>
                <a:spcPts val="0"/>
              </a:spcAft>
            </a:pPr>
            <a:r>
              <a:rPr lang="en-AU" sz="1100" dirty="0">
                <a:solidFill>
                  <a:srgbClr val="30261C"/>
                </a:solidFill>
                <a:latin typeface="Optima" panose="02000503060000020004" pitchFamily="2" charset="0"/>
                <a:ea typeface="Times New Roman" panose="02020603050405020304" pitchFamily="18" charset="0"/>
                <a:cs typeface="Arial" panose="020B0604020202020204" pitchFamily="34" charset="0"/>
              </a:rPr>
              <a:t>chef </a:t>
            </a:r>
            <a:r>
              <a:rPr lang="en-AU" sz="1100" dirty="0" err="1">
                <a:solidFill>
                  <a:srgbClr val="30261C"/>
                </a:solidFill>
                <a:latin typeface="Optima" panose="02000503060000020004" pitchFamily="2" charset="0"/>
                <a:ea typeface="Times New Roman" panose="02020603050405020304" pitchFamily="18" charset="0"/>
                <a:cs typeface="Arial" panose="020B0604020202020204" pitchFamily="34" charset="0"/>
              </a:rPr>
              <a:t>exécutif</a:t>
            </a:r>
            <a:r>
              <a:rPr lang="en-AU" sz="1100" dirty="0">
                <a:solidFill>
                  <a:srgbClr val="30261C"/>
                </a:solidFill>
                <a:latin typeface="Optima" panose="02000503060000020004" pitchFamily="2" charset="0"/>
                <a:ea typeface="Times New Roman" panose="02020603050405020304" pitchFamily="18" charset="0"/>
                <a:cs typeface="Times New Roman" panose="02020603050405020304" pitchFamily="18" charset="0"/>
              </a:rPr>
              <a:t> </a:t>
            </a:r>
            <a:r>
              <a:rPr lang="en-AU" sz="1100" dirty="0">
                <a:solidFill>
                  <a:srgbClr val="30261C"/>
                </a:solidFill>
                <a:latin typeface="Optima" panose="02000503060000020004" pitchFamily="2" charset="0"/>
                <a:ea typeface="Times New Roman" panose="02020603050405020304" pitchFamily="18" charset="0"/>
                <a:cs typeface="Arial" panose="020B0604020202020204" pitchFamily="34" charset="0"/>
              </a:rPr>
              <a:t>Errol </a:t>
            </a:r>
            <a:endParaRPr lang="en-NZ" sz="1100" dirty="0">
              <a:solidFill>
                <a:srgbClr val="30261C"/>
              </a:solidFill>
              <a:effectLst/>
              <a:latin typeface="Optima" panose="02000503060000020004" pitchFamily="2"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879861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16466</TotalTime>
  <Words>559</Words>
  <Application>Microsoft Macintosh PowerPoint</Application>
  <PresentationFormat>Custom</PresentationFormat>
  <Paragraphs>69</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Alte Haas Grotesk</vt:lpstr>
      <vt:lpstr>Arial</vt:lpstr>
      <vt:lpstr>Averia Serif</vt:lpstr>
      <vt:lpstr>Calibri</vt:lpstr>
      <vt:lpstr>Optima</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Metcalfe</dc:creator>
  <cp:lastModifiedBy>Errol Syme</cp:lastModifiedBy>
  <cp:revision>113</cp:revision>
  <cp:lastPrinted>2026-03-13T04:51:56Z</cp:lastPrinted>
  <dcterms:created xsi:type="dcterms:W3CDTF">2020-07-03T02:45:56Z</dcterms:created>
  <dcterms:modified xsi:type="dcterms:W3CDTF">2026-07-17T23:18:55Z</dcterms:modified>
</cp:coreProperties>
</file>